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261" r:id="rId4"/>
    <p:sldId id="257" r:id="rId5"/>
    <p:sldId id="258" r:id="rId6"/>
    <p:sldId id="310" r:id="rId7"/>
    <p:sldId id="311" r:id="rId8"/>
    <p:sldId id="264" r:id="rId9"/>
    <p:sldId id="276" r:id="rId10"/>
    <p:sldId id="313" r:id="rId11"/>
    <p:sldId id="279" r:id="rId12"/>
    <p:sldId id="281" r:id="rId13"/>
    <p:sldId id="283" r:id="rId14"/>
    <p:sldId id="284" r:id="rId15"/>
    <p:sldId id="323" r:id="rId16"/>
    <p:sldId id="325" r:id="rId17"/>
    <p:sldId id="326" r:id="rId18"/>
    <p:sldId id="327" r:id="rId19"/>
    <p:sldId id="318" r:id="rId20"/>
    <p:sldId id="319" r:id="rId21"/>
    <p:sldId id="322" r:id="rId22"/>
    <p:sldId id="321" r:id="rId23"/>
    <p:sldId id="291" r:id="rId24"/>
    <p:sldId id="292" r:id="rId25"/>
    <p:sldId id="297" r:id="rId26"/>
    <p:sldId id="295" r:id="rId27"/>
    <p:sldId id="298" r:id="rId28"/>
    <p:sldId id="316" r:id="rId29"/>
    <p:sldId id="299" r:id="rId30"/>
    <p:sldId id="302" r:id="rId31"/>
    <p:sldId id="300" r:id="rId32"/>
    <p:sldId id="303" r:id="rId33"/>
    <p:sldId id="304" r:id="rId34"/>
    <p:sldId id="317" r:id="rId35"/>
    <p:sldId id="307" r:id="rId36"/>
    <p:sldId id="308" r:id="rId37"/>
    <p:sldId id="309" r:id="rId38"/>
    <p:sldId id="31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8568E-F892-4C74-ADFA-AB03DB9C3A4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6C35B-1CE5-4942-AB2B-075A063F7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3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3B092-B365-4DDD-9BC6-6DEA540BFEF7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BD794-0110-47B4-BD60-1013E1EC80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2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D794-0110-47B4-BD60-1013E1EC80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4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D794-0110-47B4-BD60-1013E1EC80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4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D794-0110-47B4-BD60-1013E1EC809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5F5-FD08-4370-B8D2-CD29C2057A74}" type="datetime1">
              <a:rPr lang="ru-RU" smtClean="0"/>
              <a:t>05.03.2019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3239-5CC1-46C7-A4A9-04E5582E5243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B929-69A6-4631-B6D5-344E50428C96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540D-DB0B-40F5-B834-F80799A125DF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A8F1-5FC3-4D8E-856E-DB3C68EF962A}" type="datetime1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F049-FE73-4FA6-8E20-3B867857321A}" type="datetime1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31C1-904D-46A8-BC5C-4294DCF20B75}" type="datetime1">
              <a:rPr lang="ru-RU" smtClean="0"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E84C-A7AF-4A8B-957C-E5BABD832471}" type="datetime1">
              <a:rPr lang="ru-RU" smtClean="0"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5416-B91E-435B-9BD2-8B55F1011580}" type="datetime1">
              <a:rPr lang="ru-RU" smtClean="0"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AE7-A5D1-4D4B-8FEC-D6E15193343C}" type="datetime1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AF53-85AC-4CA5-A5AE-06474C51B751}" type="datetime1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F4AD45-3194-4DA0-8890-DB98C0DE67C6}" type="datetime1">
              <a:rPr lang="ru-RU" smtClean="0"/>
              <a:t>05.03.2019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ИТОГИ НАУЧНОЙ ДЕЯТЕЛЬНОСТИ НИИ ПРИКЛАДНОЙ ЭКОЛОГИИ СЕВЕРА СВФУ ИМ. ПРОФ. Д.Д. САВВИНОВА СВФУ ЗА 2016-2018 ГГ.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Г.н.с</a:t>
            </a:r>
            <a:r>
              <a:rPr lang="ru-RU" dirty="0" smtClean="0"/>
              <a:t>. – </a:t>
            </a:r>
            <a:r>
              <a:rPr lang="ru-RU" dirty="0" err="1" smtClean="0"/>
              <a:t>и.о.д</a:t>
            </a:r>
            <a:r>
              <a:rPr lang="ru-RU" dirty="0" err="1" smtClean="0"/>
              <a:t>иректора</a:t>
            </a:r>
            <a:r>
              <a:rPr lang="ru-RU" dirty="0" smtClean="0"/>
              <a:t> </a:t>
            </a:r>
            <a:r>
              <a:rPr lang="ru-RU" dirty="0"/>
              <a:t>НИИ Прикладной экологии Севера Григорий Николаевич Саввинов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1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ОБЪЕМЫ ФИНАНСИРОВАНИЯ 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873299"/>
              </p:ext>
            </p:extLst>
          </p:nvPr>
        </p:nvGraphicFramePr>
        <p:xfrm>
          <a:off x="323528" y="1628800"/>
          <a:ext cx="8568952" cy="4434468"/>
        </p:xfrm>
        <a:graphic>
          <a:graphicData uri="http://schemas.openxmlformats.org/drawingml/2006/table">
            <a:tbl>
              <a:tblPr/>
              <a:tblGrid>
                <a:gridCol w="1885203"/>
                <a:gridCol w="851101"/>
                <a:gridCol w="1398218"/>
                <a:gridCol w="834030"/>
                <a:gridCol w="1254364"/>
                <a:gridCol w="905876"/>
                <a:gridCol w="1440160"/>
              </a:tblGrid>
              <a:tr h="1956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Источник финансирования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6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6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6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B6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НИР</a:t>
                      </a:r>
                    </a:p>
                  </a:txBody>
                  <a:tcPr marL="8894" marR="8894" marT="889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Объем финансирования, в тыс. руб.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НИР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Объем финансирования, в тыс. руб.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НИР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Объем финансирования, в тыс. руб.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</a:tr>
              <a:tr h="36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Базовая часть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19 746,90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19 225,40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28 922,10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4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т.ч Госзадание НИР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11 259,90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18 060,60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18 567,30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</a:tr>
              <a:tr h="418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1 научного сотрудника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625,55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1 003,37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1 031,52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</a:tr>
              <a:tr h="418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Внебюджетная деятельность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32 528,00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15 038,00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18 801,00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Бюджет РС (Я)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1 950,00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1821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695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Хоздоговоры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30 578,00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13 217,00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18 106,00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</a:tr>
              <a:tr h="249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34 263,40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47 723,10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8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 1 научного сотрудника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2 272,82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1 557,43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2 169,23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F"/>
                    </a:solidFill>
                  </a:tcPr>
                </a:tc>
              </a:tr>
              <a:tr h="56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Средняя заработная плата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64,94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57,47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70,16</a:t>
                      </a:r>
                    </a:p>
                  </a:txBody>
                  <a:tcPr marL="8894" marR="8894" marT="8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10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116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ПУБЛИКАЦИИ НИИПЭС СВФУ 2016-2018 ГГ.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43517"/>
              </p:ext>
            </p:extLst>
          </p:nvPr>
        </p:nvGraphicFramePr>
        <p:xfrm>
          <a:off x="323527" y="1628800"/>
          <a:ext cx="8424937" cy="3853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7"/>
                <a:gridCol w="648072"/>
                <a:gridCol w="1152128"/>
                <a:gridCol w="648072"/>
                <a:gridCol w="1163359"/>
                <a:gridCol w="764794"/>
                <a:gridCol w="1189679"/>
                <a:gridCol w="1274656"/>
              </a:tblGrid>
              <a:tr h="3000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Публикации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Количество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7" marR="60107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7" marR="60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7" marR="60107" marT="0" marB="0"/>
                </a:tc>
              </a:tr>
              <a:tr h="30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2016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2017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7" marR="6010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2018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7" marR="601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Итого за 3 года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Выполнение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Выполнение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Выполнение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Монографии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WoS </a:t>
                      </a:r>
                      <a:r>
                        <a:rPr lang="ru-RU" sz="1400">
                          <a:effectLst/>
                          <a:latin typeface="+mn-lt"/>
                        </a:rPr>
                        <a:t>и</a:t>
                      </a:r>
                      <a:r>
                        <a:rPr lang="en-US" sz="1400">
                          <a:effectLst/>
                          <a:latin typeface="+mn-lt"/>
                        </a:rPr>
                        <a:t> Scopus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16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16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20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ВАК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36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15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27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49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Прочие, в .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т.ч.РИНЦ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38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40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19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97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62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74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73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</a:rPr>
                        <a:t>209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Участие в конференциях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31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27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33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91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Цитирование </a:t>
                      </a:r>
                      <a:r>
                        <a:rPr lang="en-US" sz="1400">
                          <a:effectLst/>
                          <a:latin typeface="+mn-lt"/>
                        </a:rPr>
                        <a:t>WoS/</a:t>
                      </a:r>
                      <a:r>
                        <a:rPr lang="ru-RU" sz="1400">
                          <a:effectLst/>
                          <a:latin typeface="+mn-lt"/>
                        </a:rPr>
                        <a:t>РИНЦ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389/620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</a:rPr>
                        <a:t>256/211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 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331/430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107" marR="60107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11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1488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МОНОГРАФИИ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076311"/>
              </p:ext>
            </p:extLst>
          </p:nvPr>
        </p:nvGraphicFramePr>
        <p:xfrm>
          <a:off x="107504" y="620688"/>
          <a:ext cx="8856984" cy="6075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0253"/>
                <a:gridCol w="4084301"/>
                <a:gridCol w="2172430"/>
              </a:tblGrid>
              <a:tr h="356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Автор(ы)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Название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</a:rPr>
                        <a:t>Место изд-я, изд-во, год изд-я, кол-во стр.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17832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2016 год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Саввинов Д.Д.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Прикладная экология Севера: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Избранные труды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Новосибирск: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Наука, 2016. – 560 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17863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2017 год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72" marR="66872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35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Легостаева Я.Б., Сивцева Н.Е., Ксенофонтова М.И, Макаров В.С.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Эколого-геохимическая оценка состояния г. Якутска: Историко- картографический атлас.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Новосибирск: Наука, 2017. – 240 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35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Саввинов Д.Д., Саввинов Г.Н., Федоров Г.М., и др.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Экология Якутии: примерная программа для 5-9 класс.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</a:rPr>
                        <a:t>Якутск: Компания «Дани-Алмас», 2017. – 64 с.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356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Иванов Е. В., Степанов А.И., Иванова Л.С. и др.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Система ведения сельского хозяйства в Республике Саха (Якутия) на период 2016-2020 годы (раздел ихтиология).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</a:rPr>
                        <a:t>Кемерово ООО: «Технопринт», 2017 – 416 с.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17832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год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  <a:latin typeface="+mn-lt"/>
                        </a:rPr>
                        <a:t>Чепрасов</a:t>
                      </a:r>
                      <a:r>
                        <a:rPr lang="ru-RU" sz="1100" kern="1200" dirty="0">
                          <a:effectLst/>
                          <a:latin typeface="+mn-lt"/>
                        </a:rPr>
                        <a:t> М. Ю., </a:t>
                      </a:r>
                      <a:r>
                        <a:rPr lang="ru-RU" sz="1100" kern="1200" dirty="0" err="1">
                          <a:effectLst/>
                          <a:latin typeface="+mn-lt"/>
                        </a:rPr>
                        <a:t>Мордосов</a:t>
                      </a:r>
                      <a:r>
                        <a:rPr lang="ru-RU" sz="1100" kern="1200" dirty="0">
                          <a:effectLst/>
                          <a:latin typeface="+mn-lt"/>
                        </a:rPr>
                        <a:t> И.И.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n-lt"/>
                        </a:rPr>
                        <a:t>Экология соболя бассейна среднего течения реки Колыма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+mn-lt"/>
                        </a:rPr>
                        <a:t>Изд. дом СВФУ, Якутск, 2018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8916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n-lt"/>
                        </a:rPr>
                        <a:t>Тихонов А.Н., Протопопов А.В., Мащенко Е.Н., Боескоров Г.Г., Павлов И.С., Плотников В.В.,  </a:t>
                      </a:r>
                      <a:r>
                        <a:rPr lang="ru-RU" sz="1100" kern="1200" dirty="0" err="1">
                          <a:effectLst/>
                          <a:latin typeface="+mn-lt"/>
                        </a:rPr>
                        <a:t>Протопопова</a:t>
                      </a:r>
                      <a:r>
                        <a:rPr lang="ru-RU" sz="1100" kern="1200" dirty="0">
                          <a:effectLst/>
                          <a:latin typeface="+mn-lt"/>
                        </a:rPr>
                        <a:t> В.В., Климовский А.И., Колесов С.Д., Бочкарев В.В.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n-lt"/>
                        </a:rPr>
                        <a:t>Мамонт и другие древние животные Сибири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n-lt"/>
                        </a:rPr>
                        <a:t>Якутск: Из-во «</a:t>
                      </a:r>
                      <a:r>
                        <a:rPr lang="ru-RU" sz="1100" kern="1200" dirty="0" err="1">
                          <a:effectLst/>
                          <a:latin typeface="+mn-lt"/>
                        </a:rPr>
                        <a:t>Бичик</a:t>
                      </a:r>
                      <a:r>
                        <a:rPr lang="ru-RU" sz="1100" kern="1200" dirty="0">
                          <a:effectLst/>
                          <a:latin typeface="+mn-lt"/>
                        </a:rPr>
                        <a:t>»., 2018. – 108 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264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  <a:latin typeface="+mn-lt"/>
                        </a:rPr>
                        <a:t>Мордосов</a:t>
                      </a:r>
                      <a:r>
                        <a:rPr lang="ru-RU" sz="1100" kern="1200" dirty="0">
                          <a:effectLst/>
                          <a:latin typeface="+mn-lt"/>
                        </a:rPr>
                        <a:t> И.И., Прокопьев Н.П.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effectLst/>
                          <a:latin typeface="+mn-lt"/>
                        </a:rPr>
                        <a:t>Популяционная экология грызунов </a:t>
                      </a:r>
                      <a:r>
                        <a:rPr lang="ru-RU" sz="1100" kern="1200" dirty="0" err="1">
                          <a:effectLst/>
                          <a:latin typeface="+mn-lt"/>
                        </a:rPr>
                        <a:t>Лено</a:t>
                      </a:r>
                      <a:r>
                        <a:rPr lang="ru-RU" sz="1100" kern="1200" dirty="0">
                          <a:effectLst/>
                          <a:latin typeface="+mn-lt"/>
                        </a:rPr>
                        <a:t>-Вилюйского междуречья 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n-lt"/>
                        </a:rPr>
                        <a:t>Якутск: </a:t>
                      </a:r>
                      <a:r>
                        <a:rPr lang="ru-RU" sz="1100" kern="1200" dirty="0" smtClean="0">
                          <a:effectLst/>
                          <a:latin typeface="+mn-lt"/>
                        </a:rPr>
                        <a:t>издательский дом </a:t>
                      </a:r>
                      <a:r>
                        <a:rPr lang="ru-RU" sz="1100" kern="1200" dirty="0">
                          <a:effectLst/>
                          <a:latin typeface="+mn-lt"/>
                        </a:rPr>
                        <a:t>СВФУ, 2018. – 264 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505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+mn-lt"/>
                          <a:ea typeface="Times New Roman"/>
                        </a:rPr>
                        <a:t>Вольперт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 и др.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Новые методы и результаты исследований ландшафтов в Европе, Центральной Азии и Сибири. Том I Ландшафты в XXI веке: анализ состояния,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основные процессы и концепции исследований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М.: изд-во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ФГБНУ «ВНИИ агрохимии», 2018. – 504 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505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Данилова А.А., Саввинов Г.Н., Данилов П.П.,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Times New Roman"/>
                        </a:rPr>
                        <a:t>Гаврильева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 Л.Д., Ксенофонтова М.И., Петров А.А. и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др.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Новые методы и результаты исследований ландшафтов в Европе, Центральной Азии и Сибири. Том II Изучение и мониторинг процессов в почвах и водных объектах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М.: изд-во ФГБНУ «ВНИИ агрохимии»,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2018. – 456 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505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+mn-lt"/>
                          <a:ea typeface="Times New Roman"/>
                        </a:rPr>
                        <a:t>Вольперт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 и др.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Новые методы и результаты исследований ландшафтов в Европе, Центральной Азии и Сибири. Том III Мониторинг и моделирование ландшафтов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М.: изд-во ФГБНУ «ВНИИ агрохимии», 2018. – 352 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ISBN 978-5-9238-0249-8 (Том 3) 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  <a:tr h="505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Миронова С.И., Иванов В.В.,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Times New Roman"/>
                        </a:rPr>
                        <a:t>Гаврильева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 Л.Д., Кудинова З.А.,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Петров А.А. и др.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Новые методы и результаты исследований ландшафтов в Европе, Центральной Азии и Сибири. Том V Планирование, управление и реабилитация ландшафтов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М: изд-во ФГБНУ «ВНИИ агрохимии»,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2018. – 240 с.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2" marR="66872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014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ЗАЩИТЫ ДИССЕРТАЦИЙ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595933"/>
            <a:ext cx="5987008" cy="4785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dirty="0"/>
              <a:t>В 2017 году </a:t>
            </a:r>
            <a:r>
              <a:rPr lang="ru-RU" sz="1900" dirty="0" smtClean="0"/>
              <a:t>на диссертационном Совете Д  002.051.02</a:t>
            </a:r>
            <a:r>
              <a:rPr lang="ru-RU" sz="1900" dirty="0"/>
              <a:t>. </a:t>
            </a:r>
            <a:r>
              <a:rPr lang="ru-RU" sz="1900" dirty="0" smtClean="0"/>
              <a:t>при </a:t>
            </a:r>
            <a:r>
              <a:rPr lang="ru-RU" sz="1900" dirty="0"/>
              <a:t>ФГБУН «Институт истории естествознания и техники им. С.И. Вавилова РАН» </a:t>
            </a:r>
            <a:r>
              <a:rPr lang="ru-RU" sz="1900" dirty="0" smtClean="0"/>
              <a:t>прошла защита </a:t>
            </a:r>
            <a:r>
              <a:rPr lang="ru-RU" sz="1900" dirty="0"/>
              <a:t>диссертации </a:t>
            </a:r>
            <a:r>
              <a:rPr lang="ru-RU" sz="1900" b="1" dirty="0" smtClean="0"/>
              <a:t>Федорова Сергея Егоровича </a:t>
            </a:r>
            <a:r>
              <a:rPr lang="ru-RU" sz="1900" dirty="0" smtClean="0"/>
              <a:t>по теме «</a:t>
            </a:r>
            <a:r>
              <a:rPr lang="ru-RU" sz="1900" b="1" dirty="0" smtClean="0"/>
              <a:t>История </a:t>
            </a:r>
            <a:r>
              <a:rPr lang="ru-RU" sz="1900" b="1" dirty="0"/>
              <a:t>исследований млекопитающих четвертичного периода в Якутии (XVIII-XX вв</a:t>
            </a:r>
            <a:r>
              <a:rPr lang="ru-RU" sz="1900" b="1" dirty="0" smtClean="0"/>
              <a:t>.)</a:t>
            </a:r>
            <a:r>
              <a:rPr lang="ru-RU" sz="1900" dirty="0" smtClean="0"/>
              <a:t>» на соискание ученой степени кандидата биологических наук по специальности </a:t>
            </a:r>
            <a:r>
              <a:rPr lang="ru-RU" sz="1900" dirty="0"/>
              <a:t>07.00.10 – История науки и техники (биологические науки</a:t>
            </a:r>
            <a:r>
              <a:rPr lang="ru-RU" sz="1900" dirty="0" smtClean="0"/>
              <a:t>). Научный руководитель: </a:t>
            </a:r>
            <a:r>
              <a:rPr lang="ru-RU" sz="1900" dirty="0" err="1" smtClean="0"/>
              <a:t>д.г-м.н</a:t>
            </a:r>
            <a:r>
              <a:rPr lang="ru-RU" sz="1900" dirty="0" smtClean="0"/>
              <a:t>. Колосов </a:t>
            </a:r>
            <a:r>
              <a:rPr lang="ru-RU" sz="1900" dirty="0"/>
              <a:t>Петр Николаевич,</a:t>
            </a:r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В </a:t>
            </a:r>
            <a:r>
              <a:rPr lang="ru-RU" sz="1900" dirty="0"/>
              <a:t>2018 году </a:t>
            </a:r>
            <a:r>
              <a:rPr lang="ru-RU" sz="1900" dirty="0" smtClean="0"/>
              <a:t>на диссертационном Совете Д 212.306.03 при ФГАОУ ВО «Северо-Восточный федеральный университет им. М.К. </a:t>
            </a:r>
            <a:r>
              <a:rPr lang="ru-RU" sz="1900" dirty="0" err="1" smtClean="0"/>
              <a:t>Аммосова</a:t>
            </a:r>
            <a:r>
              <a:rPr lang="ru-RU" sz="1900" dirty="0" smtClean="0"/>
              <a:t>» прошла защита диссертации </a:t>
            </a:r>
            <a:r>
              <a:rPr lang="ru-RU" sz="1900" b="1" dirty="0" smtClean="0"/>
              <a:t>Никифорова Алексея Афанасьевича</a:t>
            </a:r>
            <a:r>
              <a:rPr lang="ru-RU" sz="1900" dirty="0" smtClean="0"/>
              <a:t> по теме «</a:t>
            </a:r>
            <a:r>
              <a:rPr lang="ru-RU" sz="1900" b="1" dirty="0" smtClean="0"/>
              <a:t>Экологические основы биологической рекультивации отвалов карьера </a:t>
            </a:r>
            <a:r>
              <a:rPr lang="ru-RU" sz="1900" b="1" dirty="0" err="1" smtClean="0"/>
              <a:t>Айхал</a:t>
            </a:r>
            <a:r>
              <a:rPr lang="ru-RU" sz="1900" b="1" dirty="0" smtClean="0"/>
              <a:t> (Западная Якутия)»</a:t>
            </a:r>
            <a:r>
              <a:rPr lang="ru-RU" sz="1900" dirty="0" smtClean="0"/>
              <a:t> на соискание ученой степени кандидата биологических наук по специальности 03.02.08 – экология (биологические науки). Научный руководитель: д.б.н., профессор Миронова Светлана Ивановна</a:t>
            </a:r>
            <a:endParaRPr lang="ru-RU" sz="19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8" t="25920" r="22392" b="29194"/>
          <a:stretch/>
        </p:blipFill>
        <p:spPr bwMode="auto">
          <a:xfrm>
            <a:off x="512087" y="3936380"/>
            <a:ext cx="1971681" cy="214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Ð¤ÐµÐ´Ð¾ÑÐ¾Ð² Ð¡ÐµÑÐ³ÐµÐ¹ ÐÐ³Ð¾ÑÐ¾Ð²Ð¸Ñ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5561"/>
          <a:stretch/>
        </p:blipFill>
        <p:spPr bwMode="auto">
          <a:xfrm>
            <a:off x="512086" y="1632703"/>
            <a:ext cx="1971682" cy="21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13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5652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593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ПОВЫШЕНИЕ КВАЛИФИКАЦИИ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299082"/>
              </p:ext>
            </p:extLst>
          </p:nvPr>
        </p:nvGraphicFramePr>
        <p:xfrm>
          <a:off x="323528" y="842649"/>
          <a:ext cx="8640959" cy="593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71"/>
                <a:gridCol w="1922301"/>
                <a:gridCol w="3888432"/>
                <a:gridCol w="2304255"/>
              </a:tblGrid>
              <a:tr h="288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п\№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Ф.И.О. сотрудников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курса, тренинги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Образовательное учреждение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</a:tr>
              <a:tr h="1857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Иванов В. В.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Оформление диссертационной работы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ФГНОУ ВПО СВФУ ИНПО</a:t>
                      </a:r>
                      <a:endParaRPr lang="ru-RU" sz="1100" kern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</a:tr>
              <a:tr h="4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Горохов А.Н.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ГИС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ФГНОУ ВПО СВФУ ИНПО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Гаврильева</a:t>
                      </a: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Л.Д.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Использование ГИС</a:t>
                      </a:r>
                      <a:endParaRPr lang="ru-RU" sz="1100" kern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ФГНОУ ВПО СВФУ ИНПО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</a:tr>
              <a:tr h="3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Сивцева Н.Е.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Современные методы </a:t>
                      </a: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анализа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ФГНОУ ВПО СВФУ ИНПО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Гололобова А.Г.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Использование ГИС </a:t>
                      </a: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ФГНОУ </a:t>
                      </a: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ВПО СВФУ ИНПО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ФГНОУ ВПО СВФУ ИНПО</a:t>
                      </a:r>
                      <a:endParaRPr lang="ru-RU" sz="1100" kern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</a:tr>
              <a:tr h="1857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Горохов </a:t>
                      </a: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А.Н.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Использование ГИС-технологий в экологических исследованиях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ФГНОУ ВПО СВФУ </a:t>
                      </a:r>
                      <a:endParaRPr lang="ru-RU" sz="1100" dirty="0" smtClean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</a:tr>
              <a:tr h="10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Ксенофонтова </a:t>
                      </a:r>
                      <a:r>
                        <a:rPr lang="ru-RU" sz="11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М.И.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Профессиональная подготовка на право работы с отходами </a:t>
                      </a:r>
                      <a:r>
                        <a:rPr lang="en-US" sz="11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1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1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классов опасности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Институт повышения квалификации «интеграл», СПб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 anchor="ctr"/>
                </a:tc>
              </a:tr>
              <a:tr h="1857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Габышева</a:t>
                      </a: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А.А.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Современные спектральные методы (атомно-адсорбционный анализ, оптический эмиссионный анализ, молекулярная спектроскопия) и их метрологическое обеспечение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АНО ДПО Межрегиональный Центр повышения квалификации </a:t>
                      </a:r>
                      <a:endParaRPr lang="ru-RU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г. Санкт-Петербург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</a:tr>
              <a:tr h="263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Попова </a:t>
                      </a: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А.Г.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Система капиллярного электрофореза «Капель 105М». Инструктаж по эксплуатации и владение методиками измерений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ЛЮМЭКС. Аналитическое оборудование </a:t>
                      </a:r>
                      <a:endParaRPr lang="ru-RU" sz="1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г. Санкт-Петербург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</a:tr>
              <a:tr h="53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Чепрасов</a:t>
                      </a: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М.Ю.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Музейные фонды: формирование, учет, хранение, использование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ООО «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Прогресс-Центр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»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г. Санкт-Петербург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/>
                </a:tc>
              </a:tr>
              <a:tr h="18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Иванов В.В.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Инженерно-экологические изыскания, в том числе на особо опасных, технически сложных и уникальных объектах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АНО ДПО «Современная научно-технологическая</a:t>
                      </a:r>
                      <a:r>
                        <a:rPr lang="ru-RU" sz="1100" baseline="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 академия»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Петров А.А.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Инженерно-экологические изыскания, в том числе на особо опасных, технически сложных и уникальных объектах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АНО ДПО «Современная научно-технологическая академия»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</a:tr>
              <a:tr h="185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  <a:cs typeface="Times New Roman" panose="02020603050405020304" pitchFamily="18" charset="0"/>
                        </a:rPr>
                        <a:t>14-21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Гаврильева</a:t>
                      </a: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Л.Д., Данилов В.А.,</a:t>
                      </a:r>
                      <a:r>
                        <a:rPr lang="ru-RU" sz="1100" kern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Макаров В.С., </a:t>
                      </a:r>
                      <a:r>
                        <a:rPr lang="ru-RU" sz="1100" kern="1200" baseline="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Новгородов</a:t>
                      </a:r>
                      <a:r>
                        <a:rPr lang="ru-RU" sz="1100" kern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Г.П., Петров А.А., Соломонов Н.М., </a:t>
                      </a:r>
                      <a:r>
                        <a:rPr lang="ru-RU" sz="1100" kern="1200" baseline="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Чепрасов</a:t>
                      </a:r>
                      <a:r>
                        <a:rPr lang="ru-RU" sz="1100" kern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М.Ю., Дмитриев А.И.,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Противодействие распространению идеологии экстремизма и терроризма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Институт непрерывного профессионального образования СВФУ г. Якутск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074" marR="27074" marT="376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14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6128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2120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СОИСКАТЕЛИ НИИПЭС СВФУ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41630"/>
              </p:ext>
            </p:extLst>
          </p:nvPr>
        </p:nvGraphicFramePr>
        <p:xfrm>
          <a:off x="323528" y="1628801"/>
          <a:ext cx="8496944" cy="3528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/>
                <a:gridCol w="4032448"/>
                <a:gridCol w="1512168"/>
              </a:tblGrid>
              <a:tr h="504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Ф.И.О.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Годы обучения, тема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Руководитель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Данилов Василий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Алексеевич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Заочная аспирантура 2012-2016 гг.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Население млекопитающих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аласно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-таежных ландшафтов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Лено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-Вилюйского междуречья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д.б.н.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Вольперт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Я.Л.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</a:rPr>
                        <a:t>Новгородов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Гаврил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Петрович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Крупные млекопитающие мамонтовой фауны бассейна реки Колыма в пределах территории Республики Саха (Якутия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д.б.н. Боескоров Г.Г.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Макарова Мария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Петровна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Очная аспирантура 2012-2016 гг.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Экологическая оценка почвенного покрова под лесными насаждениями г. Якутска 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д.б.н. Саввинов Г.Н.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084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27384"/>
            <a:ext cx="8402602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МЕЖДУНАРОДНЫЙ ЦЕНТР КОЛЛЕКТИВНОГО ПОЛЬЗОВАНИЯ «МОЛЕКУЛЯРНАЯ ПАЛЕОНТОЛОГИЯ» (МЦКП)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359530" y="3332989"/>
            <a:ext cx="8424936" cy="26882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sah-RU" sz="1400" b="1" u="sng" dirty="0" smtClean="0"/>
              <a:t>Направления деятельсности Центра: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ah-RU" sz="1400" dirty="0" smtClean="0"/>
              <a:t>Г</a:t>
            </a:r>
            <a:r>
              <a:rPr lang="ru-RU" sz="1400" dirty="0" err="1"/>
              <a:t>еномные</a:t>
            </a:r>
            <a:r>
              <a:rPr lang="ru-RU" sz="1400" dirty="0"/>
              <a:t>, </a:t>
            </a:r>
            <a:r>
              <a:rPr lang="ru-RU" sz="1400" dirty="0" err="1"/>
              <a:t>протеомные</a:t>
            </a:r>
            <a:r>
              <a:rPr lang="ru-RU" sz="1400" dirty="0"/>
              <a:t> и </a:t>
            </a:r>
            <a:r>
              <a:rPr lang="ru-RU" sz="1400" dirty="0" err="1"/>
              <a:t>метаболомные</a:t>
            </a:r>
            <a:r>
              <a:rPr lang="ru-RU" sz="1400" dirty="0"/>
              <a:t> исследования </a:t>
            </a:r>
            <a:r>
              <a:rPr lang="ru-RU" sz="1400" dirty="0" err="1"/>
              <a:t>палеофауны</a:t>
            </a:r>
            <a:r>
              <a:rPr lang="ru-RU" sz="1400" dirty="0"/>
              <a:t> и </a:t>
            </a:r>
            <a:r>
              <a:rPr lang="ru-RU" sz="1400" dirty="0" err="1"/>
              <a:t>палеофлоры</a:t>
            </a:r>
            <a:r>
              <a:rPr lang="ru-RU" sz="1400" dirty="0"/>
              <a:t>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 err="1"/>
              <a:t>Метагеномные</a:t>
            </a:r>
            <a:r>
              <a:rPr lang="ru-RU" sz="1400" dirty="0"/>
              <a:t> и геномные исследования арктических микробов в низкотемпературных экологических нишах. Микробиологические </a:t>
            </a:r>
            <a:r>
              <a:rPr lang="sah-RU" sz="1400" dirty="0"/>
              <a:t>и паразитологические </a:t>
            </a:r>
            <a:r>
              <a:rPr lang="ru-RU" sz="1400" dirty="0"/>
              <a:t>исследования в ископаемых остатках млекопитающих с мягкими тканями;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sz="1400" dirty="0"/>
              <a:t>Биотехнологические исследования палеонтологических объектов из мерзлоты;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ah-RU" sz="1400" dirty="0"/>
              <a:t>Морфологические, эволюционные, таксономические, палеобиологические исследования ископаемых млекопитающих плейстоцена и голоцена. </a:t>
            </a:r>
            <a:r>
              <a:rPr lang="ru-RU" sz="1400" dirty="0"/>
              <a:t>Комплексные исследования древних погребенных почвенно-растительных покровов для реконструкции условий обитания животных мамонтовой </a:t>
            </a:r>
            <a:r>
              <a:rPr lang="ru-RU" sz="1400" dirty="0" smtClean="0"/>
              <a:t>фауны</a:t>
            </a:r>
            <a:r>
              <a:rPr lang="sah-RU" sz="1400" dirty="0"/>
              <a:t>.</a:t>
            </a:r>
            <a:endParaRPr lang="ru-RU" sz="1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092-A279-4B3A-894A-869A53157DE6}" type="slidenum">
              <a:rPr lang="ru-RU" sz="1600" smtClean="0">
                <a:solidFill>
                  <a:srgbClr val="073E87"/>
                </a:solidFill>
              </a:rPr>
              <a:pPr/>
              <a:t>16</a:t>
            </a:fld>
            <a:endParaRPr lang="ru-RU" dirty="0">
              <a:solidFill>
                <a:srgbClr val="073E8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902657"/>
            <a:ext cx="9144001" cy="9288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4417" y="1253078"/>
            <a:ext cx="5271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/>
              <a:t> </a:t>
            </a:r>
            <a:r>
              <a:rPr lang="ru-RU" sz="1400" dirty="0" smtClean="0"/>
              <a:t>        В </a:t>
            </a:r>
            <a:r>
              <a:rPr lang="ru-RU" sz="1400" dirty="0"/>
              <a:t>партнерстве с южнокорейским институтом  </a:t>
            </a:r>
            <a:r>
              <a:rPr lang="en-US" sz="1400" dirty="0" err="1"/>
              <a:t>Sooam</a:t>
            </a:r>
            <a:r>
              <a:rPr lang="en-US" sz="1400" dirty="0"/>
              <a:t> Biotech Research Foundation</a:t>
            </a:r>
            <a:r>
              <a:rPr lang="ru-RU" sz="1400" dirty="0"/>
              <a:t> согласно проекту «Возрождение мамонта и других ископаемых животных» в 2015 г. в СВФУ открыт Международный центр коллективного пользования «Молекулярная палеонтология», в котором выполняются исследования по </a:t>
            </a:r>
            <a:r>
              <a:rPr lang="ru-RU" sz="1400" dirty="0" err="1"/>
              <a:t>палеогенетике</a:t>
            </a:r>
            <a:r>
              <a:rPr lang="ru-RU" sz="1400" dirty="0"/>
              <a:t> и молекулярной биологии древних организмов. Ежегодно в центр приезжают специалисты из разных стран для проведения научных исследований. </a:t>
            </a:r>
          </a:p>
        </p:txBody>
      </p:sp>
      <p:pic>
        <p:nvPicPr>
          <p:cNvPr id="13" name="Picture 2" descr="D:\Фото музея\СТЕНДЫ\стенд Возрождение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10" y="1253078"/>
            <a:ext cx="2807528" cy="1959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4096" y="4261577"/>
            <a:ext cx="8310126" cy="22637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200" b="1" u="sng" dirty="0" smtClean="0"/>
              <a:t>Основные результаты деятельности:</a:t>
            </a:r>
          </a:p>
          <a:p>
            <a:r>
              <a:rPr lang="ru-RU" sz="1200" dirty="0" smtClean="0"/>
              <a:t>Проводится </a:t>
            </a:r>
            <a:r>
              <a:rPr lang="ru-RU" sz="1200" dirty="0"/>
              <a:t>изучение мягких тканей из замороженных туш ископаемых </a:t>
            </a:r>
            <a:r>
              <a:rPr lang="ru-RU" sz="1200" dirty="0" smtClean="0"/>
              <a:t>животных;</a:t>
            </a:r>
          </a:p>
          <a:p>
            <a:r>
              <a:rPr lang="ru-RU" sz="1200" dirty="0" smtClean="0"/>
              <a:t>Создан Банк ДНК животных, в том числе собрано </a:t>
            </a:r>
            <a:r>
              <a:rPr lang="ru-RU" sz="1200" dirty="0"/>
              <a:t>свыше 300 проб ДНК древних </a:t>
            </a:r>
            <a:r>
              <a:rPr lang="ru-RU" sz="1200" dirty="0" smtClean="0"/>
              <a:t>животных;</a:t>
            </a:r>
          </a:p>
          <a:p>
            <a:r>
              <a:rPr lang="ru-RU" sz="1200" dirty="0" smtClean="0"/>
              <a:t>Проведен </a:t>
            </a:r>
            <a:r>
              <a:rPr lang="ru-RU" sz="1200" dirty="0"/>
              <a:t>филогенетический анализ ископаемых </a:t>
            </a:r>
            <a:r>
              <a:rPr lang="ru-RU" sz="1200" dirty="0" smtClean="0"/>
              <a:t>животных (собака, бизон) </a:t>
            </a:r>
            <a:r>
              <a:rPr lang="ru-RU" sz="1200" dirty="0"/>
              <a:t>с популяциями современных близкородственных видов, изучается </a:t>
            </a:r>
            <a:r>
              <a:rPr lang="ru-RU" sz="1200" dirty="0" smtClean="0"/>
              <a:t>их реконструкция </a:t>
            </a:r>
            <a:r>
              <a:rPr lang="ru-RU" sz="1200" dirty="0"/>
              <a:t>палеоэкологической обстановки в Якутии в позднем плейстоцене и процессы </a:t>
            </a:r>
            <a:r>
              <a:rPr lang="ru-RU" sz="1200" dirty="0" smtClean="0"/>
              <a:t>доместикации. </a:t>
            </a:r>
          </a:p>
          <a:p>
            <a:r>
              <a:rPr lang="ru-RU" sz="1200" dirty="0" smtClean="0"/>
              <a:t>Проведено </a:t>
            </a:r>
            <a:r>
              <a:rPr lang="ru-RU" sz="1200" dirty="0"/>
              <a:t>клонирование древней якутской аборигенной охотничьей породы собаки. В настоящий момент проводится </a:t>
            </a:r>
            <a:r>
              <a:rPr lang="ru-RU" sz="1200" dirty="0" smtClean="0"/>
              <a:t>ДНК-</a:t>
            </a:r>
            <a:r>
              <a:rPr lang="ru-RU" sz="1200" dirty="0" err="1" smtClean="0"/>
              <a:t>секвенирование</a:t>
            </a:r>
            <a:r>
              <a:rPr lang="ru-RU" sz="1200" dirty="0" smtClean="0"/>
              <a:t> </a:t>
            </a:r>
            <a:r>
              <a:rPr lang="ru-RU" sz="1200" dirty="0"/>
              <a:t>для определения генетических маркеров породы, идентификации как отдельной породы для возрождения данной </a:t>
            </a:r>
            <a:r>
              <a:rPr lang="ru-RU" sz="1200" dirty="0" smtClean="0"/>
              <a:t>породы.</a:t>
            </a:r>
          </a:p>
          <a:p>
            <a:r>
              <a:rPr lang="ru-RU" sz="1200" dirty="0" smtClean="0"/>
              <a:t>Ежегодно студенты и сотрудники проходят стажировку в Южной Корее. Всего обучились в</a:t>
            </a:r>
            <a:r>
              <a:rPr lang="en-US" sz="1200" dirty="0" smtClean="0"/>
              <a:t> SOOAM</a:t>
            </a:r>
            <a:r>
              <a:rPr lang="ru-RU" sz="1200" dirty="0" smtClean="0"/>
              <a:t>  11 сотрудников и студентов СВФУ.</a:t>
            </a:r>
            <a:endParaRPr lang="ru-RU" sz="1200" dirty="0"/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7B03BA8-D7FD-4FE2-A0F9-092C412DF2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14899" r="8934" b="10386"/>
          <a:stretch/>
        </p:blipFill>
        <p:spPr>
          <a:xfrm>
            <a:off x="851308" y="548680"/>
            <a:ext cx="3915604" cy="1971304"/>
          </a:xfrm>
          <a:prstGeom prst="rect">
            <a:avLst/>
          </a:prstGeom>
        </p:spPr>
      </p:pic>
      <p:pic>
        <p:nvPicPr>
          <p:cNvPr id="14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308" y="2341333"/>
            <a:ext cx="3648684" cy="17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8604" r="19336" b="1653"/>
          <a:stretch/>
        </p:blipFill>
        <p:spPr>
          <a:xfrm rot="5400000">
            <a:off x="7187400" y="2539685"/>
            <a:ext cx="1785174" cy="13884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69" y="2332462"/>
            <a:ext cx="3205183" cy="180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" r="3202" b="30839"/>
          <a:stretch/>
        </p:blipFill>
        <p:spPr>
          <a:xfrm>
            <a:off x="4766912" y="548680"/>
            <a:ext cx="39377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251519" y="4581128"/>
            <a:ext cx="3569241" cy="15001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400" dirty="0"/>
              <a:t>Совместно с кафедрой эпидемиологии СЗГМУ им. И.И. Мечникова Минздрава России и лабораторией функциональной </a:t>
            </a:r>
            <a:r>
              <a:rPr lang="ru-RU" sz="1400" dirty="0" err="1"/>
              <a:t>геномики</a:t>
            </a:r>
            <a:r>
              <a:rPr lang="ru-RU" sz="1400" dirty="0"/>
              <a:t> и </a:t>
            </a:r>
            <a:r>
              <a:rPr lang="ru-RU" sz="1400" dirty="0" err="1"/>
              <a:t>протеомики</a:t>
            </a:r>
            <a:r>
              <a:rPr lang="ru-RU" sz="1400" dirty="0"/>
              <a:t> микроорганизмов ФГБНУ Институт экспериментальной медицины (г. Санкт-Петербург) в туше </a:t>
            </a:r>
            <a:r>
              <a:rPr lang="ru-RU" sz="1400" dirty="0" err="1"/>
              <a:t>малоляховского</a:t>
            </a:r>
            <a:r>
              <a:rPr lang="ru-RU" sz="1400" dirty="0"/>
              <a:t> мамонта найдены новые штаммы </a:t>
            </a:r>
            <a:r>
              <a:rPr lang="en-US" sz="1400" i="1" dirty="0"/>
              <a:t>Enterococcus </a:t>
            </a:r>
            <a:r>
              <a:rPr lang="en-US" sz="1400" i="1" dirty="0" err="1"/>
              <a:t>faecium</a:t>
            </a:r>
            <a:r>
              <a:rPr lang="en-US" sz="1400" dirty="0" err="1"/>
              <a:t>strain</a:t>
            </a:r>
            <a:r>
              <a:rPr lang="ru-RU" sz="1400" dirty="0"/>
              <a:t> 58</a:t>
            </a:r>
            <a:r>
              <a:rPr lang="en-US" sz="1400" dirty="0"/>
              <a:t>m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9301" y="206179"/>
            <a:ext cx="8226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sz="1200" b="1" u="sng" dirty="0"/>
              <a:t>Основные партнеры</a:t>
            </a:r>
            <a:r>
              <a:rPr lang="ru-RU" sz="1200" b="1" u="sng" dirty="0"/>
              <a:t>: </a:t>
            </a:r>
            <a:endParaRPr lang="ru-RU" sz="1200" b="1" dirty="0"/>
          </a:p>
          <a:p>
            <a:r>
              <a:rPr lang="ru-RU" sz="1200" dirty="0"/>
              <a:t>Фонд биотехнологических исследований </a:t>
            </a:r>
            <a:r>
              <a:rPr lang="en-US" sz="1200" dirty="0" err="1"/>
              <a:t>Sooam</a:t>
            </a:r>
            <a:r>
              <a:rPr lang="ru-RU" sz="1200" dirty="0"/>
              <a:t>, Республика Корея</a:t>
            </a:r>
          </a:p>
          <a:p>
            <a:pPr lvl="0"/>
            <a:r>
              <a:rPr lang="ru-RU" sz="1200" dirty="0" smtClean="0"/>
              <a:t>Северо-западный </a:t>
            </a:r>
            <a:r>
              <a:rPr lang="ru-RU" sz="1200" dirty="0"/>
              <a:t>государственный медицинский университет им. И.И. Мечникова Минздрава России </a:t>
            </a:r>
            <a:endParaRPr lang="ru-RU" sz="1200" dirty="0" smtClean="0"/>
          </a:p>
          <a:p>
            <a:pPr lvl="0"/>
            <a:r>
              <a:rPr lang="ru-RU" sz="1200" dirty="0" smtClean="0"/>
              <a:t>Санкт-Петербургский </a:t>
            </a:r>
            <a:r>
              <a:rPr lang="ru-RU" sz="1200" dirty="0"/>
              <a:t>государственный университет, г. Санкт-Петербург.</a:t>
            </a:r>
          </a:p>
          <a:p>
            <a:pPr lvl="0"/>
            <a:r>
              <a:rPr lang="ru-RU" sz="1200" dirty="0"/>
              <a:t>НИИ Экспериментальной медицины, г. </a:t>
            </a:r>
            <a:r>
              <a:rPr lang="ru-RU" sz="1200" dirty="0" smtClean="0"/>
              <a:t>Санкт-Петербург</a:t>
            </a:r>
          </a:p>
          <a:p>
            <a:pPr lvl="0"/>
            <a:r>
              <a:rPr lang="ru-RU" sz="1200" dirty="0" smtClean="0"/>
              <a:t>Сибирский федеральный университет, Красноярск</a:t>
            </a:r>
            <a:endParaRPr lang="ru-RU" sz="1200" dirty="0"/>
          </a:p>
          <a:p>
            <a:pPr lvl="0"/>
            <a:r>
              <a:rPr lang="sah-RU" sz="1200" dirty="0" smtClean="0"/>
              <a:t>Центр </a:t>
            </a:r>
            <a:r>
              <a:rPr lang="sah-RU" sz="1200" dirty="0"/>
              <a:t>ГеоГенетики Университета Копенгагена, Дания</a:t>
            </a:r>
            <a:endParaRPr lang="ru-RU" sz="1200" dirty="0"/>
          </a:p>
          <a:p>
            <a:pPr lvl="0"/>
            <a:r>
              <a:rPr lang="sah-RU" sz="1200" dirty="0"/>
              <a:t>Пекинский геномный институт, КНР</a:t>
            </a:r>
            <a:endParaRPr lang="ru-RU" sz="1200" dirty="0"/>
          </a:p>
          <a:p>
            <a:pPr lvl="0"/>
            <a:r>
              <a:rPr lang="ru-RU" sz="1200" dirty="0"/>
              <a:t>Медицинский центр Университета Амстердама, </a:t>
            </a:r>
            <a:r>
              <a:rPr lang="ru-RU" sz="1200" dirty="0" smtClean="0"/>
              <a:t>Нидерланды</a:t>
            </a:r>
            <a:endParaRPr lang="en-US" sz="1200" dirty="0" smtClean="0"/>
          </a:p>
          <a:p>
            <a:pPr lvl="0"/>
            <a:r>
              <a:rPr lang="ru-RU" sz="1200" dirty="0" smtClean="0"/>
              <a:t>Шведский музей естественной истории, Копенгаген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4717" t="13305" r="40413" b="57928"/>
          <a:stretch/>
        </p:blipFill>
        <p:spPr>
          <a:xfrm>
            <a:off x="344863" y="2228471"/>
            <a:ext cx="4805910" cy="216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36096" y="24208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dirty="0" smtClean="0"/>
              <a:t>Совместно с Сибирским федеральным университетом проводится анализ митохондриальной ДНК мамонта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6709" t="29466" r="34448" b="37250"/>
          <a:stretch/>
        </p:blipFill>
        <p:spPr>
          <a:xfrm>
            <a:off x="3942184" y="4679104"/>
            <a:ext cx="4832673" cy="185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68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327988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«Положения о лаборатории физико-химических методов анализа НИИПЭС СВФУ» от 23.04.2014 г. лаборатория организована с целью решения научных, так и прикладных задач. Основой научных фундаментальных исследований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ЛФХМА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совершенствование аналитических работ в области создания научных основ комплексного экологического мониторинга объектов окружающей среды, оценки воздействия на объекты окружающей среды, анализа вещественного состава объектов. Научная деятельность ЛФХМА направлена на решение задач химико-аналитического сопровождения научных работ.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Главными задачами ЛФХМА являются проведение химико-аналитических исследований с целью формирования аналитической базы для: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492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состоянием плодородия почв и грунтов;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492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природных и сточных вод;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492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от чрезвычайных ситуаций природного и техногенного характера, с учетом опыта ведущих зарубежных и международных разработок, их сравнительный анализ с отечественными методологиями.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5346" b="15345"/>
          <a:stretch/>
        </p:blipFill>
        <p:spPr>
          <a:xfrm>
            <a:off x="323527" y="4293096"/>
            <a:ext cx="2673353" cy="1855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293096"/>
            <a:ext cx="2856531" cy="1855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5346" b="15345"/>
          <a:stretch/>
        </p:blipFill>
        <p:spPr>
          <a:xfrm>
            <a:off x="6003103" y="4293096"/>
            <a:ext cx="2673353" cy="1855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9125" y="745540"/>
            <a:ext cx="799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Лаборатория физико-химических методов анализа</a:t>
            </a:r>
            <a:endParaRPr lang="ru-RU" sz="2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43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Научные исследования в нашем Институте проводятся по трём из 13-ти укрупненных научных направлений Университета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Исследования </a:t>
            </a:r>
            <a:r>
              <a:rPr lang="ru-RU" sz="2600" dirty="0"/>
              <a:t>устойчивости и продуктивности экосистем криолитозоны в современных условиях; решение  экологических  проблем  техногенного и антропогенного воздействия на экосистемы; экологический мониторинг  и прогнозирование  в условиях интенсивного промышленного освоения Арктики и Севера. </a:t>
            </a:r>
          </a:p>
          <a:p>
            <a:r>
              <a:rPr lang="ru-RU" sz="2600" dirty="0" smtClean="0"/>
              <a:t>Палеоэкологические </a:t>
            </a:r>
            <a:r>
              <a:rPr lang="ru-RU" sz="2600" dirty="0"/>
              <a:t>исследования.  Оценка ресурсного потенциала вымершей мамонтовой фауны и влияние на нее человека в арктической зоне Якутии. </a:t>
            </a:r>
          </a:p>
          <a:p>
            <a:r>
              <a:rPr lang="ru-RU" sz="2600" dirty="0" smtClean="0"/>
              <a:t>Изучение </a:t>
            </a:r>
            <a:r>
              <a:rPr lang="ru-RU" sz="2600" dirty="0"/>
              <a:t>биоразнообразия, биологических ресурсов и биотехнологии их использования. Биохимические и физиологические адаптации живых организмов,  молекулярно-генетические исследования биологических объектов на Севере. 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E5D3092-A279-4B3A-894A-869A53157DE6}" type="slidenum">
              <a:rPr lang="ru-RU" sz="1600" smtClean="0">
                <a:solidFill>
                  <a:srgbClr val="073E87"/>
                </a:solidFill>
              </a:rPr>
              <a:pPr/>
              <a:t>2</a:t>
            </a:fld>
            <a:endParaRPr lang="ru-RU" sz="16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125" y="692696"/>
            <a:ext cx="799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Лаборатория физико-химических методов анализа</a:t>
            </a:r>
            <a:endParaRPr lang="ru-RU" sz="2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2"/>
          <a:stretch/>
        </p:blipFill>
        <p:spPr>
          <a:xfrm>
            <a:off x="274295" y="1356677"/>
            <a:ext cx="2105468" cy="179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2"/>
          <a:stretch/>
        </p:blipFill>
        <p:spPr>
          <a:xfrm>
            <a:off x="260583" y="3227554"/>
            <a:ext cx="2119180" cy="1642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18723" r="2548" b="19746"/>
          <a:stretch/>
        </p:blipFill>
        <p:spPr>
          <a:xfrm>
            <a:off x="267384" y="4941168"/>
            <a:ext cx="2112379" cy="1551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0065" y="1365150"/>
            <a:ext cx="634241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Приборное оснащение лаборатории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томно-абсорбционный спектрометр МГА-1000 («ГК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Люмэкс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капиллярного электрофореза КАПЕЛЬ-105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(«ГК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Люмэкс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капиллярного электрофореза КАПЕЛЬ-105М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(«ГК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Люмэкс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Флуориметр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«ФЛЮОРАТ-02-3М»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жидкости лабораторный АНИОН 4100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жидкости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SevenCompact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S220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Спектрофотометр модели ПЭ -5400ВИ</a:t>
            </a:r>
          </a:p>
          <a:p>
            <a:pPr marL="285750" indent="-285750">
              <a:buFontTx/>
              <a:buChar char="-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Термореактор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лабораторный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 лабораторные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 Analytical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XP205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Весы-компараторы АТ мод. АТ 201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Компаратор массы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сушильный 2В-151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г. основное и вспомогательное оборудование лаборатории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поверку в ФБУ «Государственном региональном центре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стандартизации, метрологии и испытаний в РС (Я)» сроком до 01.02.2020 г. 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26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4824536" cy="3042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61048"/>
            <a:ext cx="4503196" cy="27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8735" b="11207"/>
          <a:stretch/>
        </p:blipFill>
        <p:spPr>
          <a:xfrm>
            <a:off x="179512" y="4263242"/>
            <a:ext cx="4104456" cy="2366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3"/>
          <a:stretch/>
        </p:blipFill>
        <p:spPr>
          <a:xfrm>
            <a:off x="5086350" y="1124744"/>
            <a:ext cx="3836446" cy="26159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9125" y="548680"/>
            <a:ext cx="799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Лаборатория физико-химических методов анализа</a:t>
            </a:r>
            <a:endParaRPr lang="ru-RU" sz="2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21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547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26999"/>
          <a:stretch/>
        </p:blipFill>
        <p:spPr>
          <a:xfrm>
            <a:off x="1685925" y="1176822"/>
            <a:ext cx="2390775" cy="2036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0" y="1176823"/>
            <a:ext cx="1365227" cy="20361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779" y="1176820"/>
            <a:ext cx="2136745" cy="20361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53227" y="2321301"/>
            <a:ext cx="2219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Атомно-абсорбционный спектрометр с </a:t>
            </a: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зеемановской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коррекцией неселективного поглощения «МГА-1000»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951" y="1052736"/>
            <a:ext cx="24860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августа 2018 г. в лаборатории имеется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4,25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ставки: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инженера –исследователя (к.б.н. Гололобова А.Г., 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П.Е., Попова А.Г.,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Габышева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1-инженер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к.г.н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Ксенофонтова М.И. (по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овм.)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1-лаборант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3429000"/>
            <a:ext cx="6624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идет подготовка лаборатории к аккредитации в системе Федеральной службы по аккредитации. Проведены следующие работы: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кадрового вопроса: повышение квалификации – 106 200 руб. из средств НИИПЭС СВФУ,  обучение по электробезопасности 1 категории – 8500 руб. из средств НИИПЭС СВФУ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МГА-1000 (ООО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томприбор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из средств СВФУ на 2 371 210,0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вопроса по складу 137 каб. КФЕН (установлены стеллажи для архива проб и хранения реактивов)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межлабораторных сличениях для проверки качества работы лаборатории 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2018 г. 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квартале 2019 г. в системе официального провайдера МСИ ЗАО «РОСА» (г. Москва) из средств НИИПЭС СВФУ на 115 440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материально-технической части на 61679 руб. из средств НИИПЭС СВФУ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125" y="548680"/>
            <a:ext cx="799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Лаборатория физико-химических методов анализа</a:t>
            </a:r>
            <a:endParaRPr lang="ru-RU" sz="2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0423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z="1600" smtClean="0"/>
              <a:t>22</a:t>
            </a:fld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8"/>
            <a:ext cx="2470402" cy="34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6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ПРОВЕДЕНИЕ </a:t>
            </a:r>
            <a:r>
              <a:rPr lang="ru-RU" sz="2800" dirty="0" smtClean="0"/>
              <a:t>МЕРОПРИЯТИЙ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4137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500" b="1" dirty="0" smtClean="0"/>
              <a:t>2016 </a:t>
            </a:r>
            <a:r>
              <a:rPr lang="ru-RU" sz="4500" b="1" dirty="0"/>
              <a:t>год</a:t>
            </a:r>
          </a:p>
          <a:p>
            <a:r>
              <a:rPr lang="ru-RU" sz="4000" dirty="0"/>
              <a:t>Международный научный семинар по изучению </a:t>
            </a:r>
            <a:r>
              <a:rPr lang="ru-RU" sz="4000" dirty="0" err="1"/>
              <a:t>Туматского</a:t>
            </a:r>
            <a:r>
              <a:rPr lang="ru-RU" sz="4000" dirty="0"/>
              <a:t> щенка-2, посвященный 80-летию П.А. Лазарева, СВФУ, 03.15.2016-03.18.2016 (ответственные исполнители: НИИПЭС)</a:t>
            </a:r>
          </a:p>
          <a:p>
            <a:r>
              <a:rPr lang="ru-RU" sz="4000" dirty="0"/>
              <a:t>Летняя школа инновационных проектов "</a:t>
            </a:r>
            <a:r>
              <a:rPr lang="ru-RU" sz="4000" dirty="0" err="1"/>
              <a:t>Кванториум</a:t>
            </a:r>
            <a:r>
              <a:rPr lang="ru-RU" sz="4000" dirty="0"/>
              <a:t>" МАН РС(Я)-2016 по направлению </a:t>
            </a:r>
            <a:r>
              <a:rPr lang="ru-RU" sz="4000" dirty="0" err="1"/>
              <a:t>Олимпиадно</a:t>
            </a:r>
            <a:r>
              <a:rPr lang="ru-RU" sz="4000" dirty="0"/>
              <a:t>-научная составляющая экологических исследований, </a:t>
            </a:r>
            <a:r>
              <a:rPr lang="ru-RU" sz="4000" dirty="0" err="1"/>
              <a:t>Октемский</a:t>
            </a:r>
            <a:r>
              <a:rPr lang="ru-RU" sz="4000" dirty="0"/>
              <a:t> лицей, 06.15.2016-06.24.2016 (ответственные исполнители: МАН РС(Я), Гололобова А.Г. - проведение лекций )</a:t>
            </a:r>
          </a:p>
          <a:p>
            <a:pPr marL="0" indent="0" algn="ctr">
              <a:buNone/>
            </a:pPr>
            <a:r>
              <a:rPr lang="ru-RU" sz="4500" b="1" dirty="0"/>
              <a:t>2018 год</a:t>
            </a:r>
          </a:p>
          <a:p>
            <a:r>
              <a:rPr lang="ru-RU" sz="4000" dirty="0"/>
              <a:t>Торжественное заседание расширенного Ученого совета НИИПЭС СВФУ, посвященное 25-летию Института прикладной экологии Севера. 27.02.2018 - 27.02.2018</a:t>
            </a:r>
          </a:p>
          <a:p>
            <a:r>
              <a:rPr lang="ru-RU" sz="4000" dirty="0" smtClean="0"/>
              <a:t>Всероссийская </a:t>
            </a:r>
            <a:r>
              <a:rPr lang="ru-RU" sz="4000" dirty="0"/>
              <a:t>научно-практическая конференция «Прикладная экология Севера: опыт исследований, перспективы развития», посвященная 25-летию со дня образования Научно-исследовательского Института прикладной экологии Севера СВФУ. 14.06.2018 - </a:t>
            </a:r>
            <a:r>
              <a:rPr lang="ru-RU" sz="4000" dirty="0" smtClean="0"/>
              <a:t>15.06.2018</a:t>
            </a:r>
            <a:endParaRPr lang="ru-RU" sz="4000" dirty="0"/>
          </a:p>
          <a:p>
            <a:r>
              <a:rPr lang="ru-RU" sz="4000" dirty="0"/>
              <a:t>Практический семинар по проекту «Плейстоценовые и </a:t>
            </a:r>
            <a:r>
              <a:rPr lang="ru-RU" sz="4000" dirty="0" err="1"/>
              <a:t>последниковые</a:t>
            </a:r>
            <a:r>
              <a:rPr lang="ru-RU" sz="4000" dirty="0"/>
              <a:t> псовые из вечной мерзлоты Якутии»: «Отбор проб на ДНК, изотопный и </a:t>
            </a:r>
            <a:r>
              <a:rPr lang="ru-RU" sz="4000" dirty="0" err="1"/>
              <a:t>карпологический</a:t>
            </a:r>
            <a:r>
              <a:rPr lang="ru-RU" sz="4000" dirty="0"/>
              <a:t> анализы из содержимого желудочно-кишечного тракта </a:t>
            </a:r>
            <a:r>
              <a:rPr lang="ru-RU" sz="4000" dirty="0" err="1"/>
              <a:t>Туматских</a:t>
            </a:r>
            <a:r>
              <a:rPr lang="ru-RU" sz="4000" dirty="0"/>
              <a:t> щенков» -  Федоров С.Е.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23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979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УЧАСТИЕ В МЕРОПРИЯТИЯХ, 2016-2018 гг.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143991"/>
              </p:ext>
            </p:extLst>
          </p:nvPr>
        </p:nvGraphicFramePr>
        <p:xfrm>
          <a:off x="467545" y="764704"/>
          <a:ext cx="8280919" cy="591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615"/>
                <a:gridCol w="3153545"/>
                <a:gridCol w="4658646"/>
                <a:gridCol w="104113"/>
              </a:tblGrid>
              <a:tr h="22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п/№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мероприятия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Результаты </a:t>
                      </a:r>
                      <a:r>
                        <a:rPr lang="ru-RU" sz="900" dirty="0">
                          <a:effectLst/>
                        </a:rPr>
                        <a:t>работы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83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II-й Восточный экономический форум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Представлены экспонаты: Муляж и 3 черепа пещерного льва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IV Фестиваль науки в РС (Я)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Стенд: «Метод определения устойчивости почв криолитозоны к химическому загрязнению»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САХАПРОМЭКСПО-2016: Недра Якутии. Спецтехника. Экология. Газификация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Стенд: «Система комплексного экологического мониторинга наземных и водных экосистем на ЛУ «Буранный" Томторского редкометального месторождения руд ниобия, редкоземельных элементов, скандия и попутных компонентов в рамках экологического сопровождения ГГР»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САХАПРОМЭКСПО-2016: Недра Якутии. Спецтехника. Экология. Газификация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Стенд: «Разработка метода оценки устойчивости мерзлотных почв к химическому загрязнению в зависимости от их сорбционной способности при интенсивном техногенном освоении Арктических территорий»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САХАПРОМЭКСПО-2016: Недра Якутии. Спецтехника. Экология. Газификация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Стенд: «Биологическая рекультивация нарушенных земель»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САХАПРОМЭКСПО-2016: Недра Якутии. Спецтехника. Экология. Газификация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Стенд: «Экспозиция Музея мамонта им. П.А. Лазарева»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83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Международная выставка “Hund and Katz”, (Венский естественно-исторический музей (Вена, Австрия) и Пражский национальный музей (Прага, Чехия)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Представлены две </a:t>
                      </a:r>
                      <a:r>
                        <a:rPr lang="ru-RU" sz="900" dirty="0">
                          <a:effectLst/>
                        </a:rPr>
                        <a:t>мумифицированные тушки щенков </a:t>
                      </a:r>
                      <a:r>
                        <a:rPr lang="ru-RU" sz="900" dirty="0" err="1">
                          <a:effectLst/>
                        </a:rPr>
                        <a:t>Туматской</a:t>
                      </a:r>
                      <a:r>
                        <a:rPr lang="ru-RU" sz="900" dirty="0">
                          <a:effectLst/>
                        </a:rPr>
                        <a:t> собаки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V Юбилейный Фестиваль науки в Республике Саха (Якутия)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Представлено 5 стендов с экспонатами Музея мамонта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Выставка-ярмарка "Технологии использования биоресурсов в Якутии"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Представлено 3 стенда о деятельности Музея мамонта им. П.А. Лазарева НИИПЭС СВФУ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Универсальная выставка-ярмарка «Тепло вечной мерзлоты» в рамках Дней Якутии (г. Москва)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Участие МЦКП «</a:t>
                      </a:r>
                      <a:r>
                        <a:rPr lang="ru-RU" sz="900" dirty="0" err="1">
                          <a:effectLst/>
                        </a:rPr>
                        <a:t>Молеклярная</a:t>
                      </a:r>
                      <a:r>
                        <a:rPr lang="ru-RU" sz="900" dirty="0">
                          <a:effectLst/>
                        </a:rPr>
                        <a:t> палеонтология» в составе команды СВФУ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8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5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Фестиваль науки Республики Саха (Якутия). Публичная лекция.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Публичная лекция Величенко В.В. "О научных исследованиях по оценке состояния реки Вилюй".  Представлены экспонаты Музея мамонта и МЦКП "Молекулярная палеонтология" НИИПЭС СВФУ. Организовано исследование крови на ДНК для желающих посетителей выставки.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29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VIII Югорская музейная Биенале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Представлены экспонаты Музея мамонта НИИПЭС СВФУ. Прочитана ознакомительная лекция о деятельности НИИПЭС СВФУ.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5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Международная выставка "Hund and Katz / Собаки и кошки". Венский естественно-исторический музей (Вена, Австрия) и Пражский национальный музей (Прага, Чехия) - продолжение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Представлены </a:t>
                      </a:r>
                      <a:r>
                        <a:rPr lang="ru-RU" sz="900" dirty="0" smtClean="0">
                          <a:effectLst/>
                        </a:rPr>
                        <a:t>две </a:t>
                      </a:r>
                      <a:r>
                        <a:rPr lang="ru-RU" sz="900" dirty="0">
                          <a:effectLst/>
                        </a:rPr>
                        <a:t>мумифицированные тушки щенков </a:t>
                      </a:r>
                      <a:r>
                        <a:rPr lang="ru-RU" sz="900" dirty="0" err="1">
                          <a:effectLst/>
                        </a:rPr>
                        <a:t>Туматской</a:t>
                      </a:r>
                      <a:r>
                        <a:rPr lang="ru-RU" sz="900" dirty="0">
                          <a:effectLst/>
                        </a:rPr>
                        <a:t> собаки. Проведен семинар по изучению </a:t>
                      </a:r>
                      <a:r>
                        <a:rPr lang="ru-RU" sz="900" dirty="0" err="1">
                          <a:effectLst/>
                        </a:rPr>
                        <a:t>Туматских</a:t>
                      </a:r>
                      <a:r>
                        <a:rPr lang="ru-RU" sz="900" dirty="0">
                          <a:effectLst/>
                        </a:rPr>
                        <a:t> щенков с участием зарубежных партнеров проекта и  произведен окончательный отбор проб с содержимого желудка на ДНК, изотопный и </a:t>
                      </a:r>
                      <a:r>
                        <a:rPr lang="ru-RU" sz="900" dirty="0" err="1">
                          <a:effectLst/>
                        </a:rPr>
                        <a:t>карпологический</a:t>
                      </a:r>
                      <a:r>
                        <a:rPr lang="ru-RU" sz="900" dirty="0">
                          <a:effectLst/>
                        </a:rPr>
                        <a:t> анализы.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46" marR="374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24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4135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СОГЛАШЕНИЯ О СОТРУДНИЧЕСТВЕ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890516"/>
              </p:ext>
            </p:extLst>
          </p:nvPr>
        </p:nvGraphicFramePr>
        <p:xfrm>
          <a:off x="179512" y="836712"/>
          <a:ext cx="8784976" cy="5884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4263"/>
                <a:gridCol w="5030713"/>
              </a:tblGrid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организации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Предмет соглашений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2016 год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 «Экологический фонд Республики Саха (Якутия</a:t>
                      </a:r>
                      <a:r>
                        <a:rPr lang="ru-RU" sz="1100" dirty="0" smtClean="0">
                          <a:effectLst/>
                        </a:rPr>
                        <a:t>)»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Осуществление сотрудничества в области природопользования и охраны окружающей среды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</a:tr>
              <a:tr h="47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Федеральный исследовательский центр комплексного изучения Арктики РАН (ФИЦКИА РАН)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Сотрудничество и интеграция в области научных исследований и подготовки высококвалифицированных специалистов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</a:tr>
              <a:tr h="1725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2017 год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Департамент Географии и Окружающей среды Университета Саутгемптон (ДГОСУС), Саутгемптон, Англия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Соглашение о научном сотрудничестве между членами научных коллективов НИИПЭС и ДГОСУС в области экологических,  биологических, географических и палеонтологических исследований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 anchor="ctr"/>
                </a:tc>
              </a:tr>
              <a:tr h="578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АО ВНИИГ им. Б.Е. Веденеева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химического анализа донных отложений в рамках исследования гидрохимического режима водотоков бассейна р. </a:t>
                      </a:r>
                      <a:r>
                        <a:rPr lang="ru-RU" sz="1100" dirty="0" err="1">
                          <a:effectLst/>
                        </a:rPr>
                        <a:t>Марха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Лено</a:t>
                      </a:r>
                      <a:r>
                        <a:rPr lang="ru-RU" sz="1100" dirty="0">
                          <a:effectLst/>
                        </a:rPr>
                        <a:t>-Вилюйского междуречья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FUJI TV (ООО "Экспо-14")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мамонтовой выставки в Японии в 2019-2020 гг.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 anchor="ctr"/>
                </a:tc>
              </a:tr>
              <a:tr h="61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Sooam Biotech Research Foundation, </a:t>
                      </a:r>
                      <a:r>
                        <a:rPr lang="ru-RU" sz="1100">
                          <a:effectLst/>
                        </a:rPr>
                        <a:t>Республика Корея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Договор о научном сотрудничестве. На протяжении многих лет проводятся совместные исследования в области палеонтологических и палеоэкологических исследований.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 anchor="ctr"/>
                </a:tc>
              </a:tr>
              <a:tr h="488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Permafrost Laboratory, University of Sussex, Brighton, England,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Договор о научном сотрудничестве. Проведение международных научных  экспедиций, почвенных и палеогеографические исследования </a:t>
                      </a:r>
                      <a:r>
                        <a:rPr lang="ru-RU" sz="1100" dirty="0" err="1">
                          <a:effectLst/>
                        </a:rPr>
                        <a:t>термоэрозионной</a:t>
                      </a:r>
                      <a:r>
                        <a:rPr lang="ru-RU" sz="1100" dirty="0">
                          <a:effectLst/>
                        </a:rPr>
                        <a:t> котловины «</a:t>
                      </a:r>
                      <a:r>
                        <a:rPr lang="ru-RU" sz="1100" dirty="0" err="1">
                          <a:effectLst/>
                        </a:rPr>
                        <a:t>Батагайка</a:t>
                      </a:r>
                      <a:r>
                        <a:rPr lang="ru-RU" sz="1100" dirty="0">
                          <a:effectLst/>
                        </a:rPr>
                        <a:t>» и обнажения «</a:t>
                      </a:r>
                      <a:r>
                        <a:rPr lang="ru-RU" sz="1100" dirty="0" err="1">
                          <a:effectLst/>
                        </a:rPr>
                        <a:t>Улахан-Сууллар</a:t>
                      </a:r>
                      <a:r>
                        <a:rPr lang="ru-RU" sz="1100" dirty="0">
                          <a:effectLst/>
                        </a:rPr>
                        <a:t>» на правом берегу р. Адыча.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</a:tr>
              <a:tr h="166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2018 год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Фуджи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Телевижн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Нетворк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Организация совместной экспедиции в августе 2018 года в </a:t>
                      </a:r>
                      <a:r>
                        <a:rPr lang="ru-RU" sz="1100" dirty="0" err="1">
                          <a:effectLst/>
                        </a:rPr>
                        <a:t>Верхоянский</a:t>
                      </a:r>
                      <a:r>
                        <a:rPr lang="ru-RU" sz="1100" dirty="0">
                          <a:effectLst/>
                        </a:rPr>
                        <a:t> район РС (Я) с целью научных исследований и сбора палеонтологического материала на местонахождениях "</a:t>
                      </a:r>
                      <a:r>
                        <a:rPr lang="ru-RU" sz="1100" dirty="0" err="1">
                          <a:effectLst/>
                        </a:rPr>
                        <a:t>Батагайка</a:t>
                      </a:r>
                      <a:r>
                        <a:rPr lang="ru-RU" sz="1100" dirty="0">
                          <a:effectLst/>
                        </a:rPr>
                        <a:t>" и "</a:t>
                      </a:r>
                      <a:r>
                        <a:rPr lang="ru-RU" sz="1100" dirty="0" err="1">
                          <a:effectLst/>
                        </a:rPr>
                        <a:t>Юнюген</a:t>
                      </a:r>
                      <a:r>
                        <a:rPr lang="ru-RU" sz="1100" dirty="0">
                          <a:effectLst/>
                        </a:rPr>
                        <a:t>".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098" marR="43098" marT="0" marB="0"/>
                </a:tc>
              </a:tr>
              <a:tr h="60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Национальный музей (Прага), </a:t>
                      </a:r>
                      <a:r>
                        <a:rPr lang="vi-VN" sz="1100" dirty="0" smtClean="0">
                          <a:effectLst/>
                          <a:latin typeface="+mn-lt"/>
                          <a:ea typeface="Times New Roman"/>
                        </a:rPr>
                        <a:t>Чешская Респ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у</a:t>
                      </a:r>
                      <a:r>
                        <a:rPr lang="vi-VN" sz="1100" dirty="0" smtClean="0">
                          <a:effectLst/>
                          <a:latin typeface="+mn-lt"/>
                          <a:ea typeface="Times New Roman"/>
                        </a:rPr>
                        <a:t>блика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098" marR="430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Соглашение в области исследования,  развития, обмена опытом в сфере культуры/образования и в институциональной сфере между музеями, в области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пагандирования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, создания и укрепления дружеских отношений между участниками.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 (Соглашение на стадии подписания)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098" marR="43098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7149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ЭКСПЕДИЦИОННАЯ РАБОТА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79384"/>
            <a:ext cx="80648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chemeClr val="tx2"/>
                </a:solidFill>
              </a:rPr>
              <a:t>О ПРОВОДИМЫХ НАУЧНО-ИССЛЕДОВАТЕЛЬСКИХ РАБОТАХ НИИПЭС СВФУ НА ТЕРРИТОРИИ ТЕРМОЭРОЗИОННОЙ КОТЛОВИНЫ «БАТАГАЙКА»</a:t>
            </a:r>
            <a:endParaRPr lang="ru-RU" sz="19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26</a:t>
            </a:fld>
            <a:endParaRPr lang="ru-RU" sz="1600" dirty="0"/>
          </a:p>
        </p:txBody>
      </p:sp>
      <p:pic>
        <p:nvPicPr>
          <p:cNvPr id="8" name="Picture 2" descr="https://www.s-vfu.ru/universitet/rukovodstvo-i-struktura/instituty/niipes/news/%D0%A1%D0%B5%D0%BD%D1%82%D1%8F%D0%B1%D1%80%D1%8C%202017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26" y="2420888"/>
            <a:ext cx="326436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-vfu.ru/universitet/rukovodstvo-i-struktura/instituty/niipes/news/%D0%A1%D0%B5%D0%BD%D1%82%D1%8F%D0%B1%D1%80%D1%8C%202017/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0"/>
          <a:stretch/>
        </p:blipFill>
        <p:spPr bwMode="auto">
          <a:xfrm>
            <a:off x="241786" y="2420888"/>
            <a:ext cx="5386332" cy="395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-vfu.ru/universitet/rukovodstvo-i-struktura/instituty/niipes/news/%D0%A1%D0%B5%D0%BD%D1%82%D1%8F%D0%B1%D1%80%D1%8C%202017/DSCF40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5"/>
          <a:stretch/>
        </p:blipFill>
        <p:spPr bwMode="auto">
          <a:xfrm>
            <a:off x="5700126" y="4293096"/>
            <a:ext cx="3264362" cy="20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8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27</a:t>
            </a:fld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1520" y="692696"/>
            <a:ext cx="8712968" cy="576064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buFont typeface="Wingdings 2"/>
              <a:buNone/>
            </a:pPr>
            <a:r>
              <a:rPr lang="ru-RU" sz="1400" dirty="0" smtClean="0"/>
              <a:t>Прогнозирование современного климата и дальнейшего развития экосистем становится наиболее актуальным. Основой для этого должны служить результаты палеогеографических и палеоэкологических исследований.</a:t>
            </a:r>
          </a:p>
          <a:p>
            <a:pPr marL="0" indent="450850" algn="just">
              <a:buFont typeface="Wingdings 2"/>
              <a:buNone/>
            </a:pPr>
            <a:r>
              <a:rPr lang="ru-RU" sz="1400" dirty="0" smtClean="0"/>
              <a:t>В последние годы нами совместно с зарубежными коллегами проводятся комплексные палеоэкологические исследования на территории </a:t>
            </a:r>
            <a:r>
              <a:rPr lang="ru-RU" sz="1400" dirty="0" err="1" smtClean="0"/>
              <a:t>термоэрозионной</a:t>
            </a:r>
            <a:r>
              <a:rPr lang="ru-RU" sz="1400" dirty="0" smtClean="0"/>
              <a:t> котловины «</a:t>
            </a:r>
            <a:r>
              <a:rPr lang="ru-RU" sz="1400" dirty="0" err="1" smtClean="0"/>
              <a:t>Батагайка</a:t>
            </a:r>
            <a:r>
              <a:rPr lang="ru-RU" sz="1400" dirty="0" smtClean="0"/>
              <a:t>», направленные на реконструкцию </a:t>
            </a:r>
            <a:r>
              <a:rPr lang="ru-RU" sz="1400" dirty="0" err="1" smtClean="0"/>
              <a:t>палеоэкосистем</a:t>
            </a:r>
            <a:r>
              <a:rPr lang="ru-RU" sz="1400" dirty="0" smtClean="0"/>
              <a:t> голоцена и позднего плейстоцена для создания моделей климата того или иного временного интервала. На территории нашего объекта, на четвертичных отложениях, которые обнажены на ее бортах, очень хорошо сохранились в </a:t>
            </a:r>
            <a:r>
              <a:rPr lang="ru-RU" sz="1400" dirty="0" err="1" smtClean="0"/>
              <a:t>криоконсервированном</a:t>
            </a:r>
            <a:r>
              <a:rPr lang="ru-RU" sz="1400" dirty="0" smtClean="0"/>
              <a:t> состоянии останки и остатки компонентов </a:t>
            </a:r>
            <a:r>
              <a:rPr lang="ru-RU" sz="1400" dirty="0" err="1" smtClean="0"/>
              <a:t>палеоэкосистем</a:t>
            </a:r>
            <a:r>
              <a:rPr lang="ru-RU" sz="1400" dirty="0" smtClean="0"/>
              <a:t>, которые функционировали за последние 200 000 лет на территории Янского плоскогорья. Все это вызывает огромный научный интерес со стороны российских и зарубежных коллег к данной территории.</a:t>
            </a:r>
          </a:p>
          <a:p>
            <a:pPr marL="0" indent="450850" algn="just">
              <a:buFont typeface="Wingdings 2"/>
              <a:buNone/>
            </a:pPr>
            <a:r>
              <a:rPr lang="ru-RU" sz="1400" dirty="0" smtClean="0"/>
              <a:t>В настоящее время, совместно с коллегами из различных научных центров проводятся рекогносцировочные работы по геологии, геокриологии, климатологии, </a:t>
            </a:r>
            <a:r>
              <a:rPr lang="ru-RU" sz="1400" dirty="0" err="1" smtClean="0"/>
              <a:t>палеопедологии</a:t>
            </a:r>
            <a:r>
              <a:rPr lang="ru-RU" sz="1400" dirty="0" smtClean="0"/>
              <a:t>, палинологии и палеонтологии, некоторые результаты которых отражены в высокорейтинговых международных статьях последних лет.</a:t>
            </a:r>
          </a:p>
          <a:p>
            <a:pPr marL="0" indent="450850" algn="just">
              <a:buFont typeface="Wingdings 2"/>
              <a:buNone/>
            </a:pPr>
            <a:r>
              <a:rPr lang="ru-RU" sz="1400" dirty="0" smtClean="0"/>
              <a:t>Следующим этапом наших исследований является выявление связей между компонентами </a:t>
            </a:r>
            <a:r>
              <a:rPr lang="ru-RU" sz="1400" dirty="0" err="1" smtClean="0"/>
              <a:t>палеоэкосистем</a:t>
            </a:r>
            <a:r>
              <a:rPr lang="ru-RU" sz="1400" dirty="0" smtClean="0"/>
              <a:t> разных временных интервалов, которое послужит основой для реконструкции моделей климата того или иного периода времени.</a:t>
            </a:r>
          </a:p>
          <a:p>
            <a:pPr marL="0" indent="450850" algn="just">
              <a:buFont typeface="Wingdings 2"/>
              <a:buNone/>
            </a:pPr>
            <a:r>
              <a:rPr lang="ru-RU" sz="1400" dirty="0" smtClean="0"/>
              <a:t>Перед исследователями на заключительном этапе ставится задача выявления динамики климата и экосистем за последние 200000 лет на Северо-востоке Евразии на примере Янского плоскогорья.</a:t>
            </a:r>
          </a:p>
          <a:p>
            <a:pPr marL="0" indent="450850" algn="just">
              <a:buFont typeface="Wingdings 2"/>
              <a:buNone/>
            </a:pPr>
            <a:r>
              <a:rPr lang="ru-RU" sz="1400" dirty="0" smtClean="0"/>
              <a:t>Участники проекта: СВФУ им. </a:t>
            </a:r>
            <a:r>
              <a:rPr lang="ru-RU" sz="1400" dirty="0" err="1" smtClean="0"/>
              <a:t>М.К.Аммосова</a:t>
            </a:r>
            <a:r>
              <a:rPr lang="ru-RU" sz="1400" dirty="0" smtClean="0"/>
              <a:t>, ИМЗ им. </a:t>
            </a:r>
            <a:r>
              <a:rPr lang="ru-RU" sz="1400" dirty="0" err="1" smtClean="0"/>
              <a:t>П.И.Мельникова</a:t>
            </a:r>
            <a:r>
              <a:rPr lang="ru-RU" sz="1400" dirty="0" smtClean="0"/>
              <a:t> СО РАН, Институт физико-химических и биологических проблем почвоведения РАН (</a:t>
            </a:r>
            <a:r>
              <a:rPr lang="ru-RU" sz="1400" dirty="0" err="1" smtClean="0"/>
              <a:t>г.Пущино</a:t>
            </a:r>
            <a:r>
              <a:rPr lang="ru-RU" sz="1400" dirty="0" smtClean="0"/>
              <a:t>), Институт географии РАН (</a:t>
            </a:r>
            <a:r>
              <a:rPr lang="ru-RU" sz="1400" dirty="0" err="1" smtClean="0"/>
              <a:t>г.Москва</a:t>
            </a:r>
            <a:r>
              <a:rPr lang="ru-RU" sz="1400" dirty="0" smtClean="0"/>
              <a:t>), МГУ им. </a:t>
            </a:r>
            <a:r>
              <a:rPr lang="ru-RU" sz="1400" dirty="0" err="1" smtClean="0"/>
              <a:t>М.В.Ломоносова</a:t>
            </a:r>
            <a:r>
              <a:rPr lang="ru-RU" sz="1400" dirty="0" smtClean="0"/>
              <a:t> (</a:t>
            </a:r>
            <a:r>
              <a:rPr lang="ru-RU" sz="1400" dirty="0" err="1" smtClean="0"/>
              <a:t>г.Москва</a:t>
            </a:r>
            <a:r>
              <a:rPr lang="ru-RU" sz="1400" dirty="0" smtClean="0"/>
              <a:t>), Северо-Восточный комплексный научно-исследовательский институт ДВО РАН (</a:t>
            </a:r>
            <a:r>
              <a:rPr lang="ru-RU" sz="1400" dirty="0" err="1" smtClean="0"/>
              <a:t>г.Магадан</a:t>
            </a:r>
            <a:r>
              <a:rPr lang="ru-RU" sz="1400" dirty="0" smtClean="0"/>
              <a:t>), ЗИН РАН (г. Санкт-Петербург), Университет </a:t>
            </a:r>
            <a:r>
              <a:rPr lang="ru-RU" sz="1400" dirty="0" err="1" smtClean="0"/>
              <a:t>Сассекс</a:t>
            </a:r>
            <a:r>
              <a:rPr lang="ru-RU" sz="1400" dirty="0" smtClean="0"/>
              <a:t> (Великобритания), Институт полярных исследований им. </a:t>
            </a:r>
            <a:r>
              <a:rPr lang="ru-RU" sz="1400" dirty="0" err="1" smtClean="0"/>
              <a:t>А.Вегенера</a:t>
            </a:r>
            <a:r>
              <a:rPr lang="ru-RU" sz="1400" dirty="0" smtClean="0"/>
              <a:t> (Германия), Университет </a:t>
            </a:r>
            <a:r>
              <a:rPr lang="ru-RU" sz="1400" dirty="0" err="1" smtClean="0"/>
              <a:t>Зенкенберг</a:t>
            </a:r>
            <a:r>
              <a:rPr lang="ru-RU" sz="1400" dirty="0" smtClean="0"/>
              <a:t> (Германия), Университет </a:t>
            </a:r>
            <a:r>
              <a:rPr lang="ru-RU" sz="1400" dirty="0" err="1" smtClean="0"/>
              <a:t>Киндай</a:t>
            </a:r>
            <a:r>
              <a:rPr lang="ru-RU" sz="1400" dirty="0" smtClean="0"/>
              <a:t> (Япония), «</a:t>
            </a:r>
            <a:r>
              <a:rPr lang="ru-RU" sz="1400" dirty="0" err="1" smtClean="0"/>
              <a:t>Sooam</a:t>
            </a:r>
            <a:r>
              <a:rPr lang="ru-RU" sz="1400" dirty="0" smtClean="0"/>
              <a:t> </a:t>
            </a:r>
            <a:r>
              <a:rPr lang="ru-RU" sz="1400" dirty="0" err="1" smtClean="0"/>
              <a:t>Biotech</a:t>
            </a:r>
            <a:r>
              <a:rPr lang="ru-RU" sz="1400" dirty="0" smtClean="0"/>
              <a:t> </a:t>
            </a:r>
            <a:r>
              <a:rPr lang="ru-RU" sz="1400" dirty="0" err="1" smtClean="0"/>
              <a:t>Research</a:t>
            </a:r>
            <a:r>
              <a:rPr lang="ru-RU" sz="1400" dirty="0" smtClean="0"/>
              <a:t> </a:t>
            </a:r>
            <a:r>
              <a:rPr lang="ru-RU" sz="1400" dirty="0" err="1" smtClean="0"/>
              <a:t>Foundation</a:t>
            </a:r>
            <a:r>
              <a:rPr lang="ru-RU" sz="1400" dirty="0" smtClean="0"/>
              <a:t>» (Корея)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7184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/>
              <a:t>ЭКСПЕДИЦИЯ В ОЙМЯКОН</a:t>
            </a:r>
            <a:endParaRPr lang="ru-RU" sz="1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92288"/>
          </a:xfrm>
        </p:spPr>
        <p:txBody>
          <a:bodyPr>
            <a:noAutofit/>
          </a:bodyPr>
          <a:lstStyle/>
          <a:p>
            <a:pPr marL="0" indent="534988" algn="just">
              <a:buNone/>
            </a:pPr>
            <a:r>
              <a:rPr lang="ru-RU" sz="1400" dirty="0"/>
              <a:t>С 25 августа по 5 сентября </a:t>
            </a:r>
            <a:r>
              <a:rPr lang="ru-RU" sz="1400" dirty="0" smtClean="0"/>
              <a:t>2017 года </a:t>
            </a:r>
            <a:r>
              <a:rPr lang="ru-RU" sz="1400" dirty="0"/>
              <a:t>в рамках VII-й Международной конференции по </a:t>
            </a:r>
            <a:r>
              <a:rPr lang="ru-RU" sz="1400" dirty="0" err="1"/>
              <a:t>криопедологии</a:t>
            </a:r>
            <a:r>
              <a:rPr lang="ru-RU" sz="1400" dirty="0"/>
              <a:t> (мерзлотному почвоведению): «Мир </a:t>
            </a:r>
            <a:r>
              <a:rPr lang="ru-RU" sz="1400" dirty="0" err="1"/>
              <a:t>криопочв</a:t>
            </a:r>
            <a:r>
              <a:rPr lang="ru-RU" sz="1400" dirty="0"/>
              <a:t>: взгляд из Центра мерзлотной области», сотрудники НИИ прикладной экологии Севера СВФУ </a:t>
            </a:r>
            <a:r>
              <a:rPr lang="ru-RU" sz="1400" dirty="0" smtClean="0"/>
              <a:t>совместно </a:t>
            </a:r>
            <a:r>
              <a:rPr lang="ru-RU" sz="1400" dirty="0"/>
              <a:t>со специалистами Института географии РАН (</a:t>
            </a:r>
            <a:r>
              <a:rPr lang="ru-RU" sz="1400" dirty="0" err="1"/>
              <a:t>г.Москва</a:t>
            </a:r>
            <a:r>
              <a:rPr lang="ru-RU" sz="1400" dirty="0"/>
              <a:t>), Московского Госуниверситета им. М.В</a:t>
            </a:r>
            <a:r>
              <a:rPr lang="ru-RU" sz="1400" dirty="0" smtClean="0"/>
              <a:t>. Ломоносова </a:t>
            </a:r>
            <a:r>
              <a:rPr lang="ru-RU" sz="1400" dirty="0"/>
              <a:t>(г. Москва) и Института общей и экспериментальной биологии СО РАН (</a:t>
            </a:r>
            <a:r>
              <a:rPr lang="ru-RU" sz="1400" dirty="0" err="1"/>
              <a:t>г.Улан</a:t>
            </a:r>
            <a:r>
              <a:rPr lang="ru-RU" sz="1400" dirty="0"/>
              <a:t>-Удэ) приняли участие в российской научной экспедиции в </a:t>
            </a:r>
            <a:r>
              <a:rPr lang="ru-RU" sz="1400" dirty="0" err="1"/>
              <a:t>Усть-Алданский</a:t>
            </a:r>
            <a:r>
              <a:rPr lang="ru-RU" sz="1400" dirty="0"/>
              <a:t>, </a:t>
            </a:r>
            <a:r>
              <a:rPr lang="ru-RU" sz="1400" dirty="0" err="1"/>
              <a:t>Чурапчинский</a:t>
            </a:r>
            <a:r>
              <a:rPr lang="ru-RU" sz="1400" dirty="0"/>
              <a:t> и далее </a:t>
            </a:r>
            <a:r>
              <a:rPr lang="ru-RU" sz="1400" dirty="0" err="1"/>
              <a:t>Оймяконский</a:t>
            </a:r>
            <a:r>
              <a:rPr lang="ru-RU" sz="1400" dirty="0"/>
              <a:t> улусы. </a:t>
            </a:r>
          </a:p>
          <a:p>
            <a:pPr marL="0" indent="534988" algn="just">
              <a:buNone/>
            </a:pPr>
            <a:r>
              <a:rPr lang="ru-RU" sz="1400" dirty="0" smtClean="0"/>
              <a:t>Цель </a:t>
            </a:r>
            <a:r>
              <a:rPr lang="ru-RU" sz="1400" dirty="0"/>
              <a:t>экспедиции – изучение разнообразия и закономерностей пространственной организации почвенно-растительного покрова холодных и мерзлотных областей (по </a:t>
            </a:r>
            <a:r>
              <a:rPr lang="ru-RU" sz="1400" dirty="0" err="1"/>
              <a:t>трансекте</a:t>
            </a:r>
            <a:r>
              <a:rPr lang="ru-RU" sz="1400" dirty="0"/>
              <a:t> </a:t>
            </a:r>
            <a:r>
              <a:rPr lang="ru-RU" sz="1400" dirty="0" smtClean="0"/>
              <a:t>Забайкалье-Центральная Якутия-Оймякон</a:t>
            </a:r>
            <a:r>
              <a:rPr lang="ru-RU" sz="1400" dirty="0"/>
              <a:t>), исследования </a:t>
            </a:r>
            <a:r>
              <a:rPr lang="ru-RU" sz="1400" dirty="0" err="1"/>
              <a:t>гидротермики</a:t>
            </a:r>
            <a:r>
              <a:rPr lang="ru-RU" sz="1400" dirty="0"/>
              <a:t> мерзлотных почв, а также изучение эмиссии газа из почв в различных природных зонах Сибири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28</a:t>
            </a:fld>
            <a:endParaRPr lang="ru-RU" dirty="0"/>
          </a:p>
        </p:txBody>
      </p:sp>
      <p:pic>
        <p:nvPicPr>
          <p:cNvPr id="3076" name="Picture 4" descr="ÐÐ°ÑÑÐ¸Ð½ÐºÐ¸ Ð¿Ð¾ Ð·Ð°Ð¿ÑÐ¾ÑÑ ÐÐµÐ¶Ð´ÑÐ½Ð°ÑÐ¾Ð´Ð½Ð¾Ð¹ ÐºÐ¾Ð½ÑÐµÑÐµÐ½ÑÐ¸Ð¸ Ð¿Ð¾ ÐºÑÐ¸Ð¾Ð¿ÐµÐ´Ð¾Ð»Ð¾Ð³Ð¸Ð¸ (Ð¼ÐµÑÐ·Ð»Ð¾ÑÐ½Ð¾Ð¼Ñ Ð¿Ð¾ÑÐ²Ð¾Ð²ÐµÐ´ÐµÐ½Ð¸Ñ): Â«ÐÐ¸Ñ ÐºÑÐ¸Ð¾Ð¿Ð¾ÑÐ²: Ð²Ð·Ð³Ð»ÑÐ´ Ð¸Ð· Ð¦ÐµÐ½ÑÑÐ° Ð¼ÐµÑÐ·Ð»Ð¾ÑÐ½Ð¾Ð¹ Ð¾Ð±Ð»Ð°ÑÑÐ¸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17" y="1261651"/>
            <a:ext cx="3210431" cy="252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ÐµÐ¶Ð´ÑÐ½Ð°ÑÐ¾Ð´Ð½Ð¾Ð¹ ÐºÐ¾Ð½ÑÐµÑÐµÐ½ÑÐ¸Ð¸ Ð¿Ð¾ ÐºÑÐ¸Ð¾Ð¿ÐµÐ´Ð¾Ð»Ð¾Ð³Ð¸Ð¸ (Ð¼ÐµÑÐ·Ð»Ð¾ÑÐ½Ð¾Ð¼Ñ Ð¿Ð¾ÑÐ²Ð¾Ð²ÐµÐ´ÐµÐ½Ð¸Ñ): Â«ÐÐ¸Ñ ÐºÑÐ¸Ð¾Ð¿Ð¾ÑÐ²: Ð²Ð·Ð³Ð»ÑÐ´ Ð¸Ð· Ð¦ÐµÐ½ÑÑÐ° Ð¼ÐµÑÐ·Ð»Ð¾ÑÐ½Ð¾Ð¹ Ð¾Ð±Ð»Ð°ÑÑÐ¸Â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/>
          <a:stretch/>
        </p:blipFill>
        <p:spPr bwMode="auto">
          <a:xfrm>
            <a:off x="251520" y="1223048"/>
            <a:ext cx="5402703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94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/>
              <a:t>РОССИЙСКО-ЯПОНСКАЯ ПАЛЕОЭКОЛОГИЧЕСКАЯ ЭКСПЕДИЦИЯ НА ТЕРРИТОРИИ ВЕРХОЯНСКОГО УЛУСА</a:t>
            </a:r>
            <a:endParaRPr lang="ru-RU" sz="1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4365104"/>
            <a:ext cx="8229600" cy="2232248"/>
          </a:xfrm>
        </p:spPr>
        <p:txBody>
          <a:bodyPr>
            <a:normAutofit fontScale="92500" lnSpcReduction="20000"/>
          </a:bodyPr>
          <a:lstStyle/>
          <a:p>
            <a:pPr marL="0" indent="450850" algn="just">
              <a:buNone/>
            </a:pPr>
            <a:r>
              <a:rPr lang="ru-RU" sz="1500" dirty="0"/>
              <a:t>В августе 2018 г состоялась </a:t>
            </a:r>
            <a:r>
              <a:rPr lang="ru-RU" sz="1500" b="1" dirty="0"/>
              <a:t>российско-японская палеоэкологическая экспедиция на территории </a:t>
            </a:r>
            <a:r>
              <a:rPr lang="ru-RU" sz="1500" b="1" dirty="0" err="1"/>
              <a:t>Верхоянского</a:t>
            </a:r>
            <a:r>
              <a:rPr lang="ru-RU" sz="1500" b="1" dirty="0"/>
              <a:t> </a:t>
            </a:r>
            <a:r>
              <a:rPr lang="ru-RU" sz="1500" b="1" dirty="0" smtClean="0"/>
              <a:t>улуса</a:t>
            </a:r>
            <a:r>
              <a:rPr lang="ru-RU" sz="1500" dirty="0" smtClean="0"/>
              <a:t>, в которой приняли участие специалисты НИИ прикладной экологии Севера СВФУ, представители FUJI </a:t>
            </a:r>
            <a:r>
              <a:rPr lang="en-US" sz="1500" dirty="0" smtClean="0"/>
              <a:t>Television Network</a:t>
            </a:r>
            <a:r>
              <a:rPr lang="ru-RU" sz="1500" dirty="0" smtClean="0"/>
              <a:t> и </a:t>
            </a:r>
            <a:r>
              <a:rPr lang="ru-RU" sz="1500" dirty="0"/>
              <a:t>Университета </a:t>
            </a:r>
            <a:r>
              <a:rPr lang="ru-RU" sz="1500" dirty="0" err="1"/>
              <a:t>Киндай</a:t>
            </a:r>
            <a:r>
              <a:rPr lang="ru-RU" sz="1500" dirty="0"/>
              <a:t> </a:t>
            </a:r>
            <a:r>
              <a:rPr lang="ru-RU" sz="1500" dirty="0" smtClean="0"/>
              <a:t>(Япония).</a:t>
            </a:r>
          </a:p>
          <a:p>
            <a:pPr marL="0" indent="450850" algn="just">
              <a:buNone/>
            </a:pPr>
            <a:r>
              <a:rPr lang="ru-RU" sz="1500" dirty="0" smtClean="0"/>
              <a:t>На участке </a:t>
            </a:r>
            <a:r>
              <a:rPr lang="ru-RU" sz="1500" dirty="0" err="1" smtClean="0"/>
              <a:t>Юнюген</a:t>
            </a:r>
            <a:r>
              <a:rPr lang="ru-RU" sz="1500" dirty="0" smtClean="0"/>
              <a:t> членами экспедиции проведена раскопка почти полного скелета взрослого мамонта с шерстью и частью шкуры.</a:t>
            </a:r>
            <a:endParaRPr lang="ru-RU" sz="1500" dirty="0"/>
          </a:p>
          <a:p>
            <a:pPr marL="0" indent="450850" algn="just">
              <a:buNone/>
            </a:pPr>
            <a:r>
              <a:rPr lang="ru-RU" sz="1500" dirty="0" smtClean="0"/>
              <a:t>В </a:t>
            </a:r>
            <a:r>
              <a:rPr lang="ru-RU" sz="1500" dirty="0" err="1"/>
              <a:t>Батагайской</a:t>
            </a:r>
            <a:r>
              <a:rPr lang="ru-RU" sz="1500" dirty="0"/>
              <a:t> котловине музею передана туша ископаемого жеребенка, обнаруженная местными </a:t>
            </a:r>
            <a:r>
              <a:rPr lang="ru-RU" sz="1500" dirty="0" smtClean="0"/>
              <a:t>жителями. Геологический возраст находки составляет 43 </a:t>
            </a:r>
            <a:r>
              <a:rPr lang="ru-RU" sz="1500" dirty="0"/>
              <a:t>тыс. </a:t>
            </a:r>
            <a:r>
              <a:rPr lang="ru-RU" sz="1500" dirty="0" smtClean="0"/>
              <a:t>лет. </a:t>
            </a:r>
            <a:r>
              <a:rPr lang="ru-RU" sz="1500" dirty="0"/>
              <a:t>Сохранность находки отличная. Жеребенок может принадлежать к более древнему виду лошадей. Данная находка уникальна - это абсолютно целый труп лошади, найденный впервые в мире. </a:t>
            </a:r>
            <a:r>
              <a:rPr lang="ru-RU" sz="1500" dirty="0" smtClean="0"/>
              <a:t> 27-28 февраля специалистами различных научных организаций проведены томография и первый этап аутопсии жеребенка. Продолжаются многоплановые научные исследования данной уникальной находки .</a:t>
            </a:r>
            <a:endParaRPr lang="ru-RU" sz="1500" dirty="0"/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s://www.s-vfu.ru/universitet/rukovodstvo-i-struktura/instituty/niipes/news/%D0%A1%D0%B5%D0%BD%D1%82%D1%8F%D0%B1%D1%80%D1%8C%202017/20180814_0716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r="8270"/>
          <a:stretch/>
        </p:blipFill>
        <p:spPr bwMode="auto">
          <a:xfrm>
            <a:off x="4498610" y="1447001"/>
            <a:ext cx="439387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29</a:t>
            </a:fld>
            <a:endParaRPr lang="ru-RU" dirty="0"/>
          </a:p>
        </p:txBody>
      </p:sp>
      <p:pic>
        <p:nvPicPr>
          <p:cNvPr id="4100" name="Picture 4" descr="Ð Ð¡ÐÐ¤Ð£ Ð¿ÑÐ¾Ð²ÐµÐ»Ð¸ Ð¿Ð°Ð»ÐµÐ¾Ð½ÑÐ¾Ð»Ð¾Ð³Ð¸ÑÐµÑÐºÐ¸Ð¹ ÑÐµÐ¼Ð¸Ð½Ð°Ñ Ð¿Ð¾ Ð¸Ð·ÑÑÐµÐ½Ð¸Ñ Ð´ÑÐµÐ²Ð½ÐµÐ³Ð¾ Ð¶ÐµÑÐµÐ±ÐµÐ½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1" y="1447001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9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Структурные подразделения НИИПЭС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68320-C618-4DB1-BF28-4835D38EAA8E}" type="slidenum">
              <a:rPr lang="ru-RU" sz="1600" smtClean="0">
                <a:solidFill>
                  <a:srgbClr val="073E87"/>
                </a:solidFill>
              </a:rPr>
              <a:t>3</a:t>
            </a:fld>
            <a:endParaRPr lang="ru-RU" sz="1600" dirty="0">
              <a:solidFill>
                <a:srgbClr val="073E87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9551" y="2204864"/>
            <a:ext cx="8352927" cy="30963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</a:rPr>
              <a:t>Лаборатория промышленной ботаники и экологического </a:t>
            </a:r>
            <a:r>
              <a:rPr lang="ru-RU" sz="2000" dirty="0" smtClean="0">
                <a:solidFill>
                  <a:prstClr val="black"/>
                </a:solidFill>
              </a:rPr>
              <a:t>картографирования 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</a:rPr>
              <a:t>Лаборатория </a:t>
            </a:r>
            <a:r>
              <a:rPr lang="ru-RU" sz="2000" dirty="0">
                <a:solidFill>
                  <a:prstClr val="black"/>
                </a:solidFill>
              </a:rPr>
              <a:t>мерзлотных </a:t>
            </a:r>
            <a:r>
              <a:rPr lang="ru-RU" sz="2000" dirty="0" smtClean="0">
                <a:solidFill>
                  <a:prstClr val="black"/>
                </a:solidFill>
              </a:rPr>
              <a:t>почв </a:t>
            </a:r>
            <a:endParaRPr lang="ru-RU" sz="2000" dirty="0">
              <a:solidFill>
                <a:prstClr val="black"/>
              </a:solidFill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</a:rPr>
              <a:t>Лаборатория прикладной </a:t>
            </a:r>
            <a:r>
              <a:rPr lang="ru-RU" sz="2000" dirty="0" smtClean="0">
                <a:solidFill>
                  <a:prstClr val="black"/>
                </a:solidFill>
              </a:rPr>
              <a:t>зоологии </a:t>
            </a:r>
            <a:endParaRPr lang="ru-RU" sz="2000" dirty="0">
              <a:solidFill>
                <a:prstClr val="black"/>
              </a:solidFill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</a:rPr>
              <a:t>Лаборатория физико-химических методов </a:t>
            </a:r>
            <a:r>
              <a:rPr lang="ru-RU" sz="2000" dirty="0" smtClean="0">
                <a:solidFill>
                  <a:prstClr val="black"/>
                </a:solidFill>
              </a:rPr>
              <a:t>анализа 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</a:rPr>
              <a:t>Лаборатория музей мамонта им. П.А. </a:t>
            </a:r>
            <a:r>
              <a:rPr lang="ru-RU" sz="2000" dirty="0" smtClean="0">
                <a:solidFill>
                  <a:prstClr val="black"/>
                </a:solidFill>
              </a:rPr>
              <a:t>Лазарева </a:t>
            </a:r>
            <a:endParaRPr lang="ru-RU" sz="2000" dirty="0">
              <a:solidFill>
                <a:prstClr val="black"/>
              </a:solidFill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>
                <a:solidFill>
                  <a:prstClr val="black"/>
                </a:solidFill>
              </a:rPr>
              <a:t>Международный ЦКП «Молекулярная </a:t>
            </a:r>
            <a:r>
              <a:rPr lang="ru-RU" sz="2000" dirty="0" smtClean="0">
                <a:solidFill>
                  <a:prstClr val="black"/>
                </a:solidFill>
              </a:rPr>
              <a:t>палеонтология»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923112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НАУЧНАЯ ШКОЛА Д.Д. САВВИНОВА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548679"/>
            <a:ext cx="1512168" cy="184781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15909" y="932723"/>
            <a:ext cx="7128792" cy="163218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2013 </a:t>
            </a:r>
            <a:r>
              <a:rPr lang="ru-RU" dirty="0" smtClean="0"/>
              <a:t>г. </a:t>
            </a:r>
            <a:r>
              <a:rPr lang="ru-RU" dirty="0"/>
              <a:t>в СВФУ зарегистрирована научная школа: «Мерзлотное почвоведение и прикладная экология Севера». Руководитель: д.б.н., профессор Саввинов Дмитрий Дмитриевич. Область знаний: защита окружающей среды. Соответствие направлениям подготовки высшего профессионального образования: 022000.62 - Экология и природопользование (экология, природопользование)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092-A279-4B3A-894A-869A53157DE6}" type="slidenum">
              <a:rPr lang="ru-RU" sz="1600" smtClean="0">
                <a:solidFill>
                  <a:srgbClr val="073E87"/>
                </a:solidFill>
              </a:rPr>
              <a:pPr/>
              <a:t>30</a:t>
            </a:fld>
            <a:endParaRPr lang="ru-RU" dirty="0">
              <a:solidFill>
                <a:srgbClr val="073E87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869" y="2468893"/>
            <a:ext cx="8759833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184868" y="5445225"/>
            <a:ext cx="8759833" cy="96010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 период 2015-2017 </a:t>
            </a:r>
            <a:r>
              <a:rPr lang="ru-RU" sz="1600" dirty="0">
                <a:solidFill>
                  <a:schemeClr val="tx1"/>
                </a:solidFill>
              </a:rPr>
              <a:t>гг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Научной </a:t>
            </a:r>
            <a:r>
              <a:rPr lang="ru-RU" sz="1600" dirty="0" smtClean="0">
                <a:solidFill>
                  <a:schemeClr val="tx1"/>
                </a:solidFill>
              </a:rPr>
              <a:t>школой проф. Д.Д. Саввинова выполнен Грант РФФИ (</a:t>
            </a:r>
            <a:r>
              <a:rPr lang="ru-RU" sz="1600" dirty="0" err="1" smtClean="0">
                <a:solidFill>
                  <a:schemeClr val="tx1"/>
                </a:solidFill>
              </a:rPr>
              <a:t>р_восток_а</a:t>
            </a:r>
            <a:r>
              <a:rPr lang="ru-RU" sz="1600" dirty="0" smtClean="0">
                <a:solidFill>
                  <a:schemeClr val="tx1"/>
                </a:solidFill>
              </a:rPr>
              <a:t> Региональный конкурс Восток) на тему </a:t>
            </a:r>
            <a:r>
              <a:rPr lang="ru-RU" sz="1600" b="1" dirty="0" smtClean="0">
                <a:solidFill>
                  <a:schemeClr val="tx1"/>
                </a:solidFill>
              </a:rPr>
              <a:t>«Изучение влияния орошения на почву и </a:t>
            </a:r>
            <a:r>
              <a:rPr lang="ru-RU" sz="1600" b="1" dirty="0" err="1" smtClean="0">
                <a:solidFill>
                  <a:schemeClr val="tx1"/>
                </a:solidFill>
              </a:rPr>
              <a:t>биопродуктивность</a:t>
            </a:r>
            <a:r>
              <a:rPr lang="ru-RU" sz="1600" b="1" dirty="0" smtClean="0">
                <a:solidFill>
                  <a:schemeClr val="tx1"/>
                </a:solidFill>
              </a:rPr>
              <a:t> кормовых культур в Центральной Якутии»</a:t>
            </a:r>
            <a:r>
              <a:rPr lang="ru-RU" sz="1600" dirty="0" smtClean="0">
                <a:solidFill>
                  <a:schemeClr val="tx1"/>
                </a:solidFill>
              </a:rPr>
              <a:t> (400,0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7642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ЭКСПЕРТНАЯ ДЕЯТЕЛЬНОСТЬ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920995"/>
              </p:ext>
            </p:extLst>
          </p:nvPr>
        </p:nvGraphicFramePr>
        <p:xfrm>
          <a:off x="323528" y="1196752"/>
          <a:ext cx="8424935" cy="5259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335"/>
                <a:gridCol w="2530460"/>
                <a:gridCol w="5417140"/>
              </a:tblGrid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п/№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Ф.И.О. сотрудника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Экспертная деятельность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Саввинов Г.Н., д.б.н.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аккредитован в федеральном реестре экспертов Российской Федерации научно-технической сферы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Григорьев С.Е., к.б.н.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является экспертом Минкультуры Российской Федерации по палеонтологическим находкам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Вольперт</a:t>
                      </a:r>
                      <a:r>
                        <a:rPr lang="ru-RU" sz="1200" dirty="0">
                          <a:effectLst/>
                        </a:rPr>
                        <a:t> Я.Л. д.б.н.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течение 2016 г. являлся Председателем Государственной экологической экспертизы </a:t>
                      </a:r>
                      <a:r>
                        <a:rPr lang="ru-RU" sz="1200" dirty="0" err="1">
                          <a:effectLst/>
                        </a:rPr>
                        <a:t>Росприроднадзора</a:t>
                      </a:r>
                      <a:r>
                        <a:rPr lang="ru-RU" sz="1200" dirty="0">
                          <a:effectLst/>
                        </a:rPr>
                        <a:t> по 10 проектам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Данилов П.П., </a:t>
                      </a:r>
                      <a:r>
                        <a:rPr lang="ru-RU" sz="1200" dirty="0" err="1" smtClean="0">
                          <a:effectLst/>
                        </a:rPr>
                        <a:t>к.б.н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внештатные эксперты государственной экологической экспертизы Управления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Times New Roman"/>
                        </a:rPr>
                        <a:t>Росприроднадзора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 по РС (Я)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Величенко В.В., к.б.н.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председатель государственной экспертной комиссии Министерства охраны природы РС (Я)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Легостаева Я.Б., к.б.н.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внештатные эксперты государственной экологической экспертизы Управления </a:t>
                      </a:r>
                      <a:r>
                        <a:rPr lang="ru-RU" sz="1200" kern="1200" dirty="0" err="1">
                          <a:effectLst/>
                        </a:rPr>
                        <a:t>Росприроднадзора</a:t>
                      </a:r>
                      <a:r>
                        <a:rPr lang="ru-RU" sz="1200" kern="1200" dirty="0">
                          <a:effectLst/>
                        </a:rPr>
                        <a:t> по РС (Я)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Ксенофонтова Я.Б., </a:t>
                      </a:r>
                      <a:r>
                        <a:rPr lang="ru-RU" sz="1200" kern="1200" dirty="0" err="1" smtClean="0">
                          <a:effectLst/>
                        </a:rPr>
                        <a:t>к.г.н</a:t>
                      </a:r>
                      <a:r>
                        <a:rPr lang="ru-RU" sz="1200" kern="1200" dirty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внештатные эксперты государственной экологической экспертизы Управления </a:t>
                      </a:r>
                      <a:r>
                        <a:rPr lang="ru-RU" sz="1200" kern="1200" dirty="0" err="1">
                          <a:effectLst/>
                        </a:rPr>
                        <a:t>Росприроднадзора</a:t>
                      </a:r>
                      <a:r>
                        <a:rPr lang="ru-RU" sz="1200" kern="1200" dirty="0">
                          <a:effectLst/>
                        </a:rPr>
                        <a:t> по РС (Я)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Миронова С.И., д.б.н., проф.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эксперт-рецензент научных журналов и статей по специальности: 03.02.01 – ботаника, 03.02.08 –Экология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Вольперт Я.Л., д.б.н.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эксперт-рецензент научных журналов и статей по специальности: 03.02.04 – Зоология, 03.02.08 –Экология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Григорьев С.Е, к.б.н.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эксперт-рецензент научных журналов и статей по специальности: 25.00.02 - Палеонтология и стратиграфия.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522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Легостаева Я.Б., к.б.н.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эксперт-рецензент научных журналов и статей по специальности: 03.02.08 –Экология, 03.02.09 – Биогеохимия, 03.02.13 – Почвоведение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12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Величенко В.В., д.б.н.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эксперт-рецензент научных журналов и статей по специальности: 06.02.09 – Звероводство и охотоведение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Иванов В.В., к.т.н.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внештатные эксперты государственной экологической экспертизы Управления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Times New Roman"/>
                        </a:rPr>
                        <a:t>Росприроднадзора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 по РС (Я)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953" marR="55953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155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0702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ПРЕДСТАВИТЕЛЬСТВО УЧЕНЫХ НИИПЭС СВФУ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>
            <a:noAutofit/>
          </a:bodyPr>
          <a:lstStyle/>
          <a:p>
            <a:pPr marL="514350" indent="-336550">
              <a:buFont typeface="+mj-lt"/>
              <a:buAutoNum type="arabicPeriod"/>
            </a:pPr>
            <a:r>
              <a:rPr lang="ru-RU" sz="1400" b="1" dirty="0"/>
              <a:t>Саввинов Григорий Николаевич</a:t>
            </a:r>
            <a:r>
              <a:rPr lang="ru-RU" sz="1400" dirty="0"/>
              <a:t>, </a:t>
            </a:r>
            <a:r>
              <a:rPr lang="ru-RU" sz="1400" dirty="0" err="1"/>
              <a:t>г.н.с</a:t>
            </a:r>
            <a:r>
              <a:rPr lang="ru-RU" sz="1400" dirty="0"/>
              <a:t>.-директор НИИПЭС СВФУ, д.б.н. – член </a:t>
            </a:r>
            <a:r>
              <a:rPr lang="ru-RU" sz="1400" dirty="0" smtClean="0"/>
              <a:t>Коллегии и НТС Минэкологии РС (Я); член </a:t>
            </a:r>
            <a:r>
              <a:rPr lang="ru-RU" sz="1400" dirty="0"/>
              <a:t>экспертной группы по социально-экономическому развитию ГО «Город Якутск»; член Регионального совета РГО по РС (Я); </a:t>
            </a:r>
          </a:p>
          <a:p>
            <a:pPr marL="514350" indent="-336550">
              <a:buFont typeface="+mj-lt"/>
              <a:buAutoNum type="arabicPeriod"/>
            </a:pPr>
            <a:r>
              <a:rPr lang="ru-RU" sz="1400" b="1" dirty="0" err="1" smtClean="0"/>
              <a:t>Вольперт</a:t>
            </a:r>
            <a:r>
              <a:rPr lang="ru-RU" sz="1400" b="1" dirty="0" smtClean="0"/>
              <a:t> </a:t>
            </a:r>
            <a:r>
              <a:rPr lang="ru-RU" sz="1400" b="1" dirty="0"/>
              <a:t>Яков Лейзерович</a:t>
            </a:r>
            <a:r>
              <a:rPr lang="ru-RU" sz="1400" dirty="0"/>
              <a:t>, </a:t>
            </a:r>
            <a:r>
              <a:rPr lang="ru-RU" sz="1400" dirty="0" err="1"/>
              <a:t>г.н.с</a:t>
            </a:r>
            <a:r>
              <a:rPr lang="ru-RU" sz="1400" dirty="0"/>
              <a:t> НИИПЭС СВФУ, д.б.н. - член НТС </a:t>
            </a:r>
            <a:r>
              <a:rPr lang="ru-RU" sz="1400" dirty="0" smtClean="0"/>
              <a:t>Минэкологии </a:t>
            </a:r>
            <a:r>
              <a:rPr lang="ru-RU" sz="1400" dirty="0"/>
              <a:t>РС (Я)</a:t>
            </a:r>
          </a:p>
          <a:p>
            <a:pPr marL="514350" indent="-336550">
              <a:buFont typeface="+mj-lt"/>
              <a:buAutoNum type="arabicPeriod"/>
            </a:pPr>
            <a:r>
              <a:rPr lang="ru-RU" sz="1400" b="1" dirty="0" smtClean="0"/>
              <a:t>Данилов </a:t>
            </a:r>
            <a:r>
              <a:rPr lang="ru-RU" sz="1400" b="1" dirty="0"/>
              <a:t>Петр Петрович</a:t>
            </a:r>
            <a:r>
              <a:rPr lang="ru-RU" sz="1400" dirty="0"/>
              <a:t>, </a:t>
            </a:r>
            <a:r>
              <a:rPr lang="ru-RU" sz="1400" dirty="0" err="1"/>
              <a:t>с.н.с</a:t>
            </a:r>
            <a:r>
              <a:rPr lang="ru-RU" sz="1400" dirty="0"/>
              <a:t>. НИИПЭС СВФУ, к.б.н. – член НТС </a:t>
            </a:r>
            <a:r>
              <a:rPr lang="ru-RU" sz="1400" dirty="0" smtClean="0"/>
              <a:t>Минэкологии РС (Я); член </a:t>
            </a:r>
            <a:r>
              <a:rPr lang="ru-RU" sz="1400" dirty="0"/>
              <a:t>Общественного экологического совета </a:t>
            </a:r>
            <a:r>
              <a:rPr lang="ru-RU" sz="1400" dirty="0" smtClean="0"/>
              <a:t>Минэкологии; </a:t>
            </a:r>
            <a:r>
              <a:rPr lang="ru-RU" sz="1400" dirty="0"/>
              <a:t>внештатный эксперт </a:t>
            </a:r>
            <a:r>
              <a:rPr lang="ru-RU" sz="1400" dirty="0" err="1"/>
              <a:t>Росприроднадзора</a:t>
            </a:r>
            <a:r>
              <a:rPr lang="ru-RU" sz="1400" dirty="0"/>
              <a:t> по РС (Я)</a:t>
            </a:r>
          </a:p>
          <a:p>
            <a:pPr marL="514350" indent="-336550">
              <a:buFont typeface="+mj-lt"/>
              <a:buAutoNum type="arabicPeriod"/>
            </a:pPr>
            <a:r>
              <a:rPr lang="ru-RU" sz="1400" b="1" dirty="0" smtClean="0"/>
              <a:t>Петров </a:t>
            </a:r>
            <a:r>
              <a:rPr lang="ru-RU" sz="1400" b="1" dirty="0"/>
              <a:t>Алексей Анатольевич</a:t>
            </a:r>
            <a:r>
              <a:rPr lang="ru-RU" sz="1400" dirty="0"/>
              <a:t>, </a:t>
            </a:r>
            <a:r>
              <a:rPr lang="ru-RU" sz="1400" dirty="0" err="1"/>
              <a:t>н.с</a:t>
            </a:r>
            <a:r>
              <a:rPr lang="ru-RU" sz="1400" dirty="0"/>
              <a:t>. НИИПЭС СВФУ, к.б.н. – член Общественного экологического совета </a:t>
            </a:r>
            <a:r>
              <a:rPr lang="ru-RU" sz="1400" dirty="0" smtClean="0"/>
              <a:t>Минэкологии, член наблюдательное совета ГАУ ДО РС (Я) «Научно-образовательный центр агротехнологического образования, экологии и </a:t>
            </a:r>
            <a:r>
              <a:rPr lang="ru-RU" sz="1400" dirty="0" err="1" smtClean="0"/>
              <a:t>иуризма</a:t>
            </a:r>
            <a:r>
              <a:rPr lang="ru-RU" sz="1400" dirty="0" smtClean="0"/>
              <a:t>»</a:t>
            </a:r>
            <a:endParaRPr lang="ru-RU" sz="1400" dirty="0"/>
          </a:p>
          <a:p>
            <a:pPr marL="514350" indent="-336550">
              <a:buFont typeface="+mj-lt"/>
              <a:buAutoNum type="arabicPeriod"/>
            </a:pPr>
            <a:r>
              <a:rPr lang="ru-RU" sz="1400" b="1" dirty="0" smtClean="0"/>
              <a:t>Величенко </a:t>
            </a:r>
            <a:r>
              <a:rPr lang="ru-RU" sz="1400" b="1" dirty="0"/>
              <a:t>Валерий Владимирович</a:t>
            </a:r>
            <a:r>
              <a:rPr lang="ru-RU" sz="1400" dirty="0"/>
              <a:t>, </a:t>
            </a:r>
            <a:r>
              <a:rPr lang="ru-RU" sz="1400" dirty="0" err="1"/>
              <a:t>в.н.с</a:t>
            </a:r>
            <a:r>
              <a:rPr lang="ru-RU" sz="1400" dirty="0"/>
              <a:t>.-ученый секретарь НИИПЭС СВФУ, к.б.н. – секретарь Совета по охоте и охотничьему хозяйству при Правительстве РС (Я</a:t>
            </a:r>
            <a:r>
              <a:rPr lang="ru-RU" sz="1400" dirty="0" smtClean="0"/>
              <a:t>)</a:t>
            </a:r>
          </a:p>
          <a:p>
            <a:pPr marL="514350" indent="-336550">
              <a:buFont typeface="+mj-lt"/>
              <a:buAutoNum type="arabicPeriod"/>
            </a:pPr>
            <a:r>
              <a:rPr lang="ru-RU" sz="1400" b="1" dirty="0" smtClean="0"/>
              <a:t>Иванов Василий Васильевич</a:t>
            </a:r>
            <a:r>
              <a:rPr lang="ru-RU" sz="1400" dirty="0" smtClean="0"/>
              <a:t>, </a:t>
            </a:r>
            <a:r>
              <a:rPr lang="ru-RU" sz="1400" dirty="0" err="1" smtClean="0"/>
              <a:t>г.н.с</a:t>
            </a:r>
            <a:r>
              <a:rPr lang="ru-RU" sz="1400" dirty="0" smtClean="0"/>
              <a:t>., к.т.н. – эксперт Госсобрания (Ил </a:t>
            </a:r>
            <a:r>
              <a:rPr lang="ru-RU" sz="1400" dirty="0" err="1" smtClean="0"/>
              <a:t>Тумэн</a:t>
            </a:r>
            <a:r>
              <a:rPr lang="ru-RU" sz="1400" dirty="0" smtClean="0"/>
              <a:t>) РС (Я), член комиссий по разработке «Закона о мерзлоте», «Экологического кодекса РС (Я)»</a:t>
            </a:r>
          </a:p>
          <a:p>
            <a:pPr marL="514350" indent="-336550">
              <a:buFont typeface="+mj-lt"/>
              <a:buAutoNum type="arabicPeriod"/>
            </a:pPr>
            <a:r>
              <a:rPr lang="ru-RU" sz="1400" b="1" dirty="0" smtClean="0"/>
              <a:t>Федоров Сергей Егорович</a:t>
            </a:r>
            <a:r>
              <a:rPr lang="ru-RU" sz="1400" dirty="0" smtClean="0"/>
              <a:t>, </a:t>
            </a:r>
            <a:r>
              <a:rPr lang="ru-RU" sz="1400" dirty="0" err="1" smtClean="0"/>
              <a:t>инж</a:t>
            </a:r>
            <a:r>
              <a:rPr lang="ru-RU" sz="1400" dirty="0" smtClean="0"/>
              <a:t>. </a:t>
            </a:r>
            <a:r>
              <a:rPr lang="ru-RU" sz="1400" dirty="0" err="1" smtClean="0"/>
              <a:t>иссл</a:t>
            </a:r>
            <a:r>
              <a:rPr lang="ru-RU" sz="1400" dirty="0" smtClean="0"/>
              <a:t>., к.б.н. – Член комиссии Якутского регионального отделения РГО по туризму.</a:t>
            </a:r>
            <a:endParaRPr lang="ru-RU" sz="1400" dirty="0"/>
          </a:p>
          <a:p>
            <a:pPr marL="514350" indent="-514350">
              <a:buFont typeface="+mj-lt"/>
              <a:buAutoNum type="arabicPeriod"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62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ШЕФСКАЯ ПОМОЩЬ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450850" algn="just">
              <a:buNone/>
            </a:pPr>
            <a:r>
              <a:rPr lang="ru-RU" dirty="0" smtClean="0"/>
              <a:t>Научные сотрудники института </a:t>
            </a:r>
            <a:r>
              <a:rPr lang="ru-RU" dirty="0"/>
              <a:t>оказывают постоянную шефскую помощь и поддерживают связи с учителями и </a:t>
            </a:r>
            <a:r>
              <a:rPr lang="ru-RU" dirty="0" smtClean="0"/>
              <a:t>учащимися: </a:t>
            </a:r>
          </a:p>
          <a:p>
            <a:r>
              <a:rPr lang="ru-RU" dirty="0" err="1" smtClean="0"/>
              <a:t>Соттинского</a:t>
            </a:r>
            <a:r>
              <a:rPr lang="ru-RU" dirty="0" smtClean="0"/>
              <a:t> музея; </a:t>
            </a:r>
          </a:p>
          <a:p>
            <a:r>
              <a:rPr lang="ru-RU" dirty="0" smtClean="0"/>
              <a:t>Музея </a:t>
            </a:r>
            <a:r>
              <a:rPr lang="ru-RU" dirty="0"/>
              <a:t>палеонтологии при Эколого-биологическом центре (</a:t>
            </a:r>
            <a:r>
              <a:rPr lang="ru-RU" dirty="0" err="1"/>
              <a:t>Томпонский</a:t>
            </a:r>
            <a:r>
              <a:rPr lang="ru-RU" dirty="0"/>
              <a:t> район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Этнографо-палеонтологического </a:t>
            </a:r>
            <a:r>
              <a:rPr lang="ru-RU" dirty="0"/>
              <a:t>музея с. </a:t>
            </a:r>
            <a:r>
              <a:rPr lang="ru-RU" dirty="0" err="1"/>
              <a:t>Бетенкес</a:t>
            </a:r>
            <a:r>
              <a:rPr lang="ru-RU" dirty="0"/>
              <a:t> (</a:t>
            </a:r>
            <a:r>
              <a:rPr lang="ru-RU" dirty="0" err="1"/>
              <a:t>Верхоянский</a:t>
            </a:r>
            <a:r>
              <a:rPr lang="ru-RU" dirty="0"/>
              <a:t> район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Боронукской</a:t>
            </a:r>
            <a:r>
              <a:rPr lang="ru-RU" dirty="0" smtClean="0"/>
              <a:t> </a:t>
            </a:r>
            <a:r>
              <a:rPr lang="ru-RU" dirty="0"/>
              <a:t>СОШ (</a:t>
            </a:r>
            <a:r>
              <a:rPr lang="ru-RU" dirty="0" err="1"/>
              <a:t>Верхоянский</a:t>
            </a:r>
            <a:r>
              <a:rPr lang="ru-RU" dirty="0"/>
              <a:t> район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Сангарской</a:t>
            </a:r>
            <a:r>
              <a:rPr lang="ru-RU" dirty="0" smtClean="0"/>
              <a:t> </a:t>
            </a:r>
            <a:r>
              <a:rPr lang="ru-RU" dirty="0"/>
              <a:t>гимназии (</a:t>
            </a:r>
            <a:r>
              <a:rPr lang="ru-RU" dirty="0" err="1"/>
              <a:t>Кобяйский</a:t>
            </a:r>
            <a:r>
              <a:rPr lang="ru-RU" dirty="0"/>
              <a:t> район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Ойской</a:t>
            </a:r>
            <a:r>
              <a:rPr lang="ru-RU" dirty="0" smtClean="0"/>
              <a:t> </a:t>
            </a:r>
            <a:r>
              <a:rPr lang="ru-RU" dirty="0"/>
              <a:t>СОШ (</a:t>
            </a:r>
            <a:r>
              <a:rPr lang="ru-RU" dirty="0" err="1"/>
              <a:t>Хангаласский</a:t>
            </a:r>
            <a:r>
              <a:rPr lang="ru-RU" dirty="0"/>
              <a:t> район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Хоринской</a:t>
            </a:r>
            <a:r>
              <a:rPr lang="ru-RU" dirty="0" smtClean="0"/>
              <a:t> </a:t>
            </a:r>
            <a:r>
              <a:rPr lang="ru-RU" dirty="0"/>
              <a:t>средней школы (</a:t>
            </a:r>
            <a:r>
              <a:rPr lang="ru-RU" dirty="0" err="1"/>
              <a:t>Сунтарский</a:t>
            </a:r>
            <a:r>
              <a:rPr lang="ru-RU" dirty="0"/>
              <a:t> район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Мюрюнской</a:t>
            </a:r>
            <a:r>
              <a:rPr lang="ru-RU" dirty="0" smtClean="0"/>
              <a:t> </a:t>
            </a:r>
            <a:r>
              <a:rPr lang="ru-RU" dirty="0"/>
              <a:t>СОШ №2 (с. Борогонцы, </a:t>
            </a:r>
            <a:r>
              <a:rPr lang="ru-RU" dirty="0" err="1"/>
              <a:t>Усть-Алданский</a:t>
            </a:r>
            <a:r>
              <a:rPr lang="ru-RU" dirty="0"/>
              <a:t> район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Чакырской</a:t>
            </a:r>
            <a:r>
              <a:rPr lang="ru-RU" dirty="0" smtClean="0"/>
              <a:t> </a:t>
            </a:r>
            <a:r>
              <a:rPr lang="ru-RU" dirty="0"/>
              <a:t>школы (</a:t>
            </a:r>
            <a:r>
              <a:rPr lang="ru-RU" dirty="0" err="1"/>
              <a:t>Амгинский</a:t>
            </a:r>
            <a:r>
              <a:rPr lang="ru-RU" dirty="0"/>
              <a:t> район).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33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93899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Участие НИИПЭС в разработке «СТРАТЕГИИ РАЗВИТИЯ НАУЧНОЙ ДЕЯТЕЛЬНОСТИ СВФУ ДО 2030 г.»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83381"/>
              </p:ext>
            </p:extLst>
          </p:nvPr>
        </p:nvGraphicFramePr>
        <p:xfrm>
          <a:off x="251520" y="1737320"/>
          <a:ext cx="8568952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594"/>
                <a:gridCol w="6276158"/>
                <a:gridCol w="1800200"/>
              </a:tblGrid>
              <a:tr h="3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№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Тема НИР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Руководитель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</a:tr>
              <a:tr h="89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Мероприятие 1.3.1.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Исследование современного состояния, мониторинг и прогноз изменения наземных и водных экосистем в районе деятельности ПАО «НК «Роснефть» (</a:t>
                      </a:r>
                      <a:r>
                        <a:rPr lang="ru-RU" sz="1600" dirty="0" err="1" smtClean="0">
                          <a:effectLst/>
                          <a:latin typeface="+mn-lt"/>
                        </a:rPr>
                        <a:t>Хатангский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 и </a:t>
                      </a:r>
                      <a:r>
                        <a:rPr lang="ru-RU" sz="1600" dirty="0" err="1" smtClean="0">
                          <a:effectLst/>
                          <a:latin typeface="+mn-lt"/>
                        </a:rPr>
                        <a:t>Анабарский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 заливы)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</a:rPr>
                        <a:t>г.н.с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.-директор НИИПЭС, д.б.н. Саввинов Г.Н.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</a:tr>
              <a:tr h="63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2.</a:t>
                      </a:r>
                      <a:endParaRPr lang="ru-RU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Мероприятие 1.3.2.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Комплексное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изучение современного состояния наземных экосистем для обоснования регионального норматива допустимого остаточного содержания нефти и продуктов ее трансформации в основных типах мерзлотных почв в районе деятельности ПАО «НК Роснефть».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</a:rPr>
                        <a:t>г.н.с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.-директор НИИПЭС, д.б.н. Саввинов Г.Н.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</a:tr>
              <a:tr h="3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Мероприятие 1.3.5.  «Восстановление нарушенных промышленностью земель биологическими методами»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  <a:ea typeface="Times New Roman"/>
                        </a:rPr>
                        <a:t>г.н.с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., д.б.н.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Миронова С.И.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</a:tr>
              <a:tr h="30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4.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Мероприятие 3.2. «Исследование популяционной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Times New Roman"/>
                        </a:rPr>
                        <a:t>геномики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Times New Roman"/>
                        </a:rPr>
                        <a:t>протеомики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 и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Times New Roman"/>
                        </a:rPr>
                        <a:t>метаболомики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 вымерших и современных живых организмов Северо-Востока Евразии» (отв. - Григорьев С.Е., Григорьева Л.В., НИИПЭС)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+mn-lt"/>
                          <a:ea typeface="Times New Roman"/>
                        </a:rPr>
                        <a:t>г.н.с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., к.б.н. Григорьев С.Е., 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Times New Roman"/>
                        </a:rPr>
                        <a:t>в.н.с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., к.б.н. Григорьева Л.В.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70" marR="37370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srgbClr val="04617B">
                    <a:shade val="90000"/>
                  </a:srgbClr>
                </a:solidFill>
              </a:rPr>
              <a:pPr/>
              <a:t>34</a:t>
            </a:fld>
            <a:endParaRPr lang="ru-RU" sz="1600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02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УЧАСТИЕ В ПРОЕКТЕ УНИВЕРСИТЕТА НАУЧНЫЙ ЦЕНТР МИРОВОГО УРОВНЯ  (НЦМУ) «ЭКОАРКТИКА»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392488"/>
          </a:xfrm>
        </p:spPr>
        <p:txBody>
          <a:bodyPr>
            <a:normAutofit fontScale="32500" lnSpcReduction="20000"/>
          </a:bodyPr>
          <a:lstStyle/>
          <a:p>
            <a:pPr marL="1165225" indent="-1082675">
              <a:buNone/>
            </a:pPr>
            <a:r>
              <a:rPr lang="ru-RU" sz="4900" dirty="0"/>
              <a:t>Проект 1.1.  Наследие ледникового периода в формировании современного биоразнообразия Восточной Арктики в условиях изменения климата.</a:t>
            </a:r>
          </a:p>
          <a:p>
            <a:pPr marL="1165225" indent="-1082675">
              <a:buNone/>
            </a:pPr>
            <a:r>
              <a:rPr lang="ru-RU" sz="4900" dirty="0" smtClean="0"/>
              <a:t>Проект </a:t>
            </a:r>
            <a:r>
              <a:rPr lang="ru-RU" sz="4900" dirty="0"/>
              <a:t>1.3. Закономерности и прогноз природно-климатических и техногенных преобразований экосистем Арктики.  Изучение проблем накопленного экологического ущерба (НЭУ) в Восточной Арктике как фактора, определяющего трансформацию северных экосистем в условиях изменения современного климата.</a:t>
            </a:r>
          </a:p>
          <a:p>
            <a:pPr marL="1165225" indent="-1082675">
              <a:buNone/>
            </a:pPr>
            <a:r>
              <a:rPr lang="ru-RU" sz="4900" dirty="0" smtClean="0"/>
              <a:t>Проект </a:t>
            </a:r>
            <a:r>
              <a:rPr lang="ru-RU" sz="4900" dirty="0"/>
              <a:t>4.1. Геномные, </a:t>
            </a:r>
            <a:r>
              <a:rPr lang="ru-RU" sz="4900" dirty="0" err="1"/>
              <a:t>протеомные</a:t>
            </a:r>
            <a:r>
              <a:rPr lang="ru-RU" sz="4900" dirty="0"/>
              <a:t> и </a:t>
            </a:r>
            <a:r>
              <a:rPr lang="ru-RU" sz="4900" dirty="0" err="1"/>
              <a:t>метаболомные</a:t>
            </a:r>
            <a:r>
              <a:rPr lang="ru-RU" sz="4900" dirty="0"/>
              <a:t> исследования </a:t>
            </a:r>
            <a:r>
              <a:rPr lang="ru-RU" sz="4900" dirty="0" err="1"/>
              <a:t>палеофауны</a:t>
            </a:r>
            <a:r>
              <a:rPr lang="ru-RU" sz="4900" dirty="0"/>
              <a:t> и </a:t>
            </a:r>
            <a:r>
              <a:rPr lang="ru-RU" sz="4900" dirty="0" err="1"/>
              <a:t>палеофлоры</a:t>
            </a:r>
            <a:r>
              <a:rPr lang="ru-RU" sz="4900" dirty="0"/>
              <a:t>;</a:t>
            </a:r>
          </a:p>
          <a:p>
            <a:pPr marL="1165225" indent="-1082675">
              <a:buNone/>
            </a:pPr>
            <a:r>
              <a:rPr lang="ru-RU" sz="4900" dirty="0"/>
              <a:t>Проект 4.2. Геномные, </a:t>
            </a:r>
            <a:r>
              <a:rPr lang="ru-RU" sz="4900" dirty="0" err="1"/>
              <a:t>протеомные</a:t>
            </a:r>
            <a:r>
              <a:rPr lang="ru-RU" sz="4900" dirty="0"/>
              <a:t> и </a:t>
            </a:r>
            <a:r>
              <a:rPr lang="ru-RU" sz="4900" dirty="0" err="1"/>
              <a:t>метагеномные</a:t>
            </a:r>
            <a:r>
              <a:rPr lang="ru-RU" sz="4900" dirty="0"/>
              <a:t> исследования арктических микробов в низкотемпературных экологических нишах. Микробиологические и </a:t>
            </a:r>
            <a:r>
              <a:rPr lang="ru-RU" sz="4900" dirty="0" err="1"/>
              <a:t>паразитологические</a:t>
            </a:r>
            <a:r>
              <a:rPr lang="ru-RU" sz="4900" dirty="0"/>
              <a:t> исследования в ископаемых остатках млекопитающих с мягкими тканями;</a:t>
            </a:r>
          </a:p>
          <a:p>
            <a:pPr marL="1165225" indent="-1082675">
              <a:buNone/>
            </a:pPr>
            <a:r>
              <a:rPr lang="ru-RU" sz="4900" dirty="0"/>
              <a:t>Проект 4.3. Биотехнологические исследования палеонтологических объектов из мерзлоты;</a:t>
            </a:r>
          </a:p>
          <a:p>
            <a:pPr marL="1165225" indent="-1082675">
              <a:buNone/>
            </a:pPr>
            <a:r>
              <a:rPr lang="ru-RU" sz="4900" dirty="0"/>
              <a:t>Проект 4.4. Морфологические, эволюционные, таксономические, палеобиологические исследования ископаемых млекопитающих плейстоцена и голоцена. Комплексные исследования древних погребенных почвенно-растительных покровов для реконструкции условий обитания животных мамонтовой фауны;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861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УЧАСТИЕ В НАЦИОНАЛЬНОМ ПРОЕКТЕ «ЭКОЛОГИЯ» </a:t>
            </a:r>
            <a:br>
              <a:rPr lang="ru-RU" sz="2800" dirty="0" smtClean="0"/>
            </a:br>
            <a:r>
              <a:rPr lang="ru-RU" sz="2800" dirty="0" smtClean="0"/>
              <a:t>В 2019 ГОДУ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r>
              <a:rPr lang="ru-RU" sz="1800" dirty="0"/>
              <a:t>Для участия в реализации мероприятий Национального проекта «Экология» подразделениями СВФУ им. М.К. </a:t>
            </a:r>
            <a:r>
              <a:rPr lang="ru-RU" sz="1800" dirty="0" err="1" smtClean="0"/>
              <a:t>Аммосова</a:t>
            </a:r>
            <a:r>
              <a:rPr lang="ru-RU" sz="1800" dirty="0" smtClean="0"/>
              <a:t> </a:t>
            </a:r>
            <a:r>
              <a:rPr lang="ru-RU" sz="1800" dirty="0"/>
              <a:t>(НИИПЭС СВФУ, ИЕН СВФУ) сформирован перечень научно-исследовательских работ по проектам «Чистая страна» и «Чистая вода». </a:t>
            </a:r>
          </a:p>
          <a:p>
            <a:r>
              <a:rPr lang="ru-RU" sz="1800" dirty="0"/>
              <a:t>Минэкологии РС (Я) определены ответственные за выполнение мероприятий в рамках данных проектов,  которыми являются </a:t>
            </a:r>
            <a:r>
              <a:rPr lang="ru-RU" sz="1800" dirty="0" err="1"/>
              <a:t>МинЖКХиЭ</a:t>
            </a:r>
            <a:r>
              <a:rPr lang="ru-RU" sz="1800" dirty="0"/>
              <a:t> РС (Я) и  администрации гг. Якутск, Нюрба, Мирный и Вилюйск. На имя глав администраций вышеназванных городов 07.02.2019 направлены письма с предложениями об участии ученых СВФУ в научном сопровождении выполнения мероприятий проектов. </a:t>
            </a:r>
          </a:p>
          <a:p>
            <a:r>
              <a:rPr lang="ru-RU" sz="1800" dirty="0"/>
              <a:t>Нами предложено участие в разработке проекта «Чистая страна» - биологическая рекультивации мест несанкционированного и санкционированного хранения отходов (свалок), а также научное сопровождение проекта «Чистая вода» - поиск альтернативных поверхностных источников водоснабжения для нужд местного населения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36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05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МЕРОПРИЯТИЯ, НАПРАВЛЕННЫЕ НА ПОВЫШЕНИЕ ЭФФЕКТИВНОСТИ 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Разработать </a:t>
            </a:r>
            <a:r>
              <a:rPr lang="ru-RU" sz="2400" dirty="0"/>
              <a:t>стратегию развития научной деятельности НИИПЭС СВФУ до 2030 </a:t>
            </a:r>
            <a:r>
              <a:rPr lang="ru-RU" sz="2400" dirty="0" smtClean="0"/>
              <a:t>года.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 целях повышения конкурентоспособности усилить количественный и качественный состав НР Института</a:t>
            </a:r>
            <a:r>
              <a:rPr lang="ru-RU" sz="2400" dirty="0" smtClean="0"/>
              <a:t>.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Добиться  постоянного места расположения площадей института </a:t>
            </a:r>
            <a:r>
              <a:rPr lang="ru-RU" sz="2400" dirty="0" smtClean="0"/>
              <a:t>в системе </a:t>
            </a:r>
            <a:r>
              <a:rPr lang="ru-RU" sz="2400" dirty="0" smtClean="0"/>
              <a:t> служебных помещений структурных подразделений СВФУ.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Усилить работу по регистрации результатов интеллектуальной деятельности (РИД).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37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90427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4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0112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Кадровый состав НИИПЭС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047012"/>
              </p:ext>
            </p:extLst>
          </p:nvPr>
        </p:nvGraphicFramePr>
        <p:xfrm>
          <a:off x="467544" y="2060848"/>
          <a:ext cx="8003231" cy="3234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8896"/>
                <a:gridCol w="1008112"/>
                <a:gridCol w="1008112"/>
                <a:gridCol w="1008111"/>
              </a:tblGrid>
              <a:tr h="42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  <a:tr h="425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Всего работников, </a:t>
                      </a:r>
                      <a:r>
                        <a:rPr lang="ru-RU" sz="2000" dirty="0">
                          <a:effectLst/>
                        </a:rPr>
                        <a:t>чел.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  <a:tr h="425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Научных сотрудников, </a:t>
                      </a:r>
                      <a:r>
                        <a:rPr lang="ru-RU" sz="2000" dirty="0">
                          <a:effectLst/>
                        </a:rPr>
                        <a:t>чел.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  <a:tr h="425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Инженерно-технические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</a:rPr>
                        <a:t> сотрудники, чел.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  <a:tr h="425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Доктора наук, </a:t>
                      </a:r>
                      <a:r>
                        <a:rPr lang="ru-RU" sz="2000" dirty="0">
                          <a:effectLst/>
                        </a:rPr>
                        <a:t>чел.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  <a:tr h="385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Кандидаты наук, </a:t>
                      </a:r>
                      <a:r>
                        <a:rPr lang="ru-RU" sz="2000" dirty="0">
                          <a:effectLst/>
                        </a:rPr>
                        <a:t>чел.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  <a:tr h="363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Times New Roman"/>
                        </a:rPr>
                        <a:t>Остепененность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, 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68,0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71,0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  <a:tr h="35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Молодые специалисты, чел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4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311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ТЕМАТИЧЕСКИЙ ПЛАН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32764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ЭВОЛЮЦИЯ И ФУНКЦИОНИРОВАНИЕ СЕВЕРНЫХ ЭКОСИСТЕМ В УСЛОВИЯХ ИЗМЕНЕНИЯ КЛИМАТА И ИНТЕНСИФИКАЦИИ ПРИРОДОПОЛЬЗОВАНИЯ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(2014-2016)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Руководитель: к.т.н. В.В. Иванов</a:t>
            </a: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Заключительный этап (2016):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Анализ и корректировка полученных результатов и их научное обобщение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534988" algn="just">
              <a:spcBef>
                <a:spcPts val="0"/>
              </a:spcBef>
              <a:buNone/>
            </a:pPr>
            <a:r>
              <a:rPr lang="ru-RU" sz="1600" dirty="0" smtClean="0"/>
              <a:t>Обобщены результаты по комплексному экологическому исследованию трансформации природных комплексов Якутии на выбранных </a:t>
            </a:r>
            <a:r>
              <a:rPr lang="ru-RU" sz="1600" dirty="0" smtClean="0">
                <a:solidFill>
                  <a:srgbClr val="FF0000"/>
                </a:solidFill>
              </a:rPr>
              <a:t>модельных территориях</a:t>
            </a:r>
            <a:r>
              <a:rPr lang="ru-RU" sz="1600" dirty="0" smtClean="0"/>
              <a:t> при различной степени развития промышленного и сельскохозяйственного освоения, а также результаты опытно-экспериментальных работ по оптимизации антропогенно-техногенных экосистем, образованных при горнодобывающей и сельскохозяйственной деятельности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6856" y="221885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Государственное задание Минобразования России</a:t>
            </a:r>
            <a:endParaRPr lang="ru-RU" sz="2800" dirty="0"/>
          </a:p>
        </p:txBody>
      </p:sp>
      <p:pic>
        <p:nvPicPr>
          <p:cNvPr id="1026" name="Picture 2" descr="Emblem of Ministry of Education and Science of Rus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31" y="1298589"/>
            <a:ext cx="857250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03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/>
              <a:t>ИССЛЕДОВАНИЕ СУКЦЕССИЙ ЭКОСИСТЕМ СЕВЕРА ПОД ВОЗДЕЙСТВИЕМ АНТРОПОГЕННЫХ ФАКТОРОВ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(2017-2019)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Руководитель: д.б.н. Г.Н. Саввинов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Промежуточный этап (2017):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Анализ состояния и перспектив развития природопользования в РС (Я); - характеристика современного состояния экосистем северных территорий</a:t>
            </a:r>
          </a:p>
          <a:p>
            <a:pPr marL="0" indent="45085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450850" algn="just">
              <a:spcBef>
                <a:spcPts val="0"/>
              </a:spcBef>
              <a:buNone/>
            </a:pPr>
            <a:r>
              <a:rPr lang="ru-RU" sz="1600" dirty="0" smtClean="0"/>
              <a:t>Проведен анализ </a:t>
            </a:r>
            <a:r>
              <a:rPr lang="ru-RU" sz="1600" dirty="0"/>
              <a:t>природных условий Якутии, состояния и перспектив развития сельского хозяйства и промышленности в регионе и  </a:t>
            </a:r>
            <a:r>
              <a:rPr lang="ru-RU" sz="1600" dirty="0" smtClean="0"/>
              <a:t>оценка современного </a:t>
            </a:r>
            <a:r>
              <a:rPr lang="ru-RU" sz="1600" dirty="0"/>
              <a:t>уровня антропогенного воздействия на основные элементы </a:t>
            </a:r>
            <a:r>
              <a:rPr lang="ru-RU" sz="1600" dirty="0" smtClean="0"/>
              <a:t>экосистем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Промежуточный этап (2018):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Определение основных антропогенных факторов негативного воздействия на экосистемы при современном уровне развития природопользования на Севере</a:t>
            </a:r>
          </a:p>
          <a:p>
            <a:pPr marL="0" indent="45085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0" indent="450850" algn="just">
              <a:spcBef>
                <a:spcPts val="0"/>
              </a:spcBef>
              <a:buNone/>
            </a:pPr>
            <a:r>
              <a:rPr lang="ru-RU" sz="1600" dirty="0" smtClean="0"/>
              <a:t>Определены основные факторы </a:t>
            </a:r>
            <a:r>
              <a:rPr lang="ru-RU" sz="1600" dirty="0"/>
              <a:t>антропогенного воздействия на экосистемы при современном уровне развития сельскохозяйственного и промышленного производства в Якутии</a:t>
            </a:r>
            <a:r>
              <a:rPr lang="ru-RU" sz="1600" dirty="0" smtClean="0"/>
              <a:t>.</a:t>
            </a:r>
          </a:p>
          <a:p>
            <a:pPr marL="0" indent="45085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Заключительный (2019):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Выявление степени трансформации северных экосистем при разных вариантах антропогенных нагрузок</a:t>
            </a:r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98072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Государственное задание Минобразования России</a:t>
            </a:r>
            <a:endParaRPr lang="ru-RU" sz="2800" dirty="0"/>
          </a:p>
        </p:txBody>
      </p:sp>
      <p:pic>
        <p:nvPicPr>
          <p:cNvPr id="5" name="Picture 2" descr="Emblem of Ministry of Education and Science of Russi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19" y="188640"/>
            <a:ext cx="857250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6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709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2961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ПРОГНОЗИРОВАНИЕ И ПРЕДОТВРАЩЕНИЕ ЧРЕЗВЫЧАЙНЫХ СИТУАЦИЙ ПРИРОДНОГО И ТЕХНОГЕННОГО ХАРАКТЕРА В УСЛОВИЯХ МЕНЯЮЩЕГОСЯ КЛИМАТА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/>
              <a:t>(2016)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/>
              <a:t>Руководитель: д.б.н. Я.Л. </a:t>
            </a:r>
            <a:r>
              <a:rPr lang="ru-RU" sz="1600" dirty="0" err="1" smtClean="0"/>
              <a:t>Вольперт</a:t>
            </a:r>
            <a:endParaRPr lang="ru-RU" sz="16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8864" y="106672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Государственный заказ Республики Саха Якутия)</a:t>
            </a:r>
            <a:endParaRPr lang="ru-RU" sz="2800" dirty="0"/>
          </a:p>
        </p:txBody>
      </p:sp>
      <p:pic>
        <p:nvPicPr>
          <p:cNvPr id="3074" name="Picture 2" descr="ÐÐµÑÐ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16" y="169729"/>
            <a:ext cx="921696" cy="9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7</a:t>
            </a:fld>
            <a:endParaRPr lang="ru-RU" sz="1600" dirty="0"/>
          </a:p>
        </p:txBody>
      </p:sp>
      <p:pic>
        <p:nvPicPr>
          <p:cNvPr id="1026" name="Picture 2" descr="ÐÐ°ÑÑÐ¸Ð½ÐºÐ¸ Ð¿Ð¾ Ð·Ð°Ð¿ÑÐ¾ÑÑ ÐºÐ°ÑÑÐµÑ Ð£Ð´Ð°ÑÐ½ÑÐ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0" b="6515"/>
          <a:stretch/>
        </p:blipFill>
        <p:spPr bwMode="auto">
          <a:xfrm>
            <a:off x="6125441" y="3212976"/>
            <a:ext cx="2880000" cy="177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150" y="3089722"/>
            <a:ext cx="58240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400" dirty="0"/>
              <a:t>Проанализированы результаты комплексных исследований реакции </a:t>
            </a:r>
            <a:r>
              <a:rPr lang="ru-RU" sz="1400" dirty="0" err="1"/>
              <a:t>северотаежных</a:t>
            </a:r>
            <a:r>
              <a:rPr lang="ru-RU" sz="1400" dirty="0"/>
              <a:t> экосистем на техногенное воздействие на примере Удачнинского ГОКа. Исследованы трансформации почвенного покрова, основных типов растительности, животного населения. Оценены эколого-геохимические параметры окружающей среды. Проведена оценка состояния территории </a:t>
            </a:r>
            <a:r>
              <a:rPr lang="ru-RU" sz="1400" dirty="0" err="1"/>
              <a:t>УГОКа</a:t>
            </a:r>
            <a:r>
              <a:rPr lang="ru-RU" sz="1400" dirty="0"/>
              <a:t> по биоиндикационным показателям. Изучено состояние водотоков в зоне деятельности, проведена оценка состояния гидробионтов.</a:t>
            </a:r>
          </a:p>
          <a:p>
            <a:pPr indent="450850" algn="just"/>
            <a:r>
              <a:rPr lang="ru-RU" sz="1400" dirty="0"/>
              <a:t>За период эксплуатации месторождения в окружающей среде произошли глубокие негативные изменения, которые носят до настоящего времени локальный характер. </a:t>
            </a:r>
            <a:r>
              <a:rPr lang="ru-RU" sz="1400" dirty="0" smtClean="0"/>
              <a:t>В </a:t>
            </a:r>
            <a:r>
              <a:rPr lang="ru-RU" sz="1400" dirty="0"/>
              <a:t>настоящее время экосистемы на прилежащих территориях находятся в состоянии хрупкого равновесия, которое может быть легко нарушено, с очень неприятными негативными последствиями, при самых разных вариантах роста негативного воздействия или отклонения климатических параметров от многолетних средних.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b="25273"/>
          <a:stretch/>
        </p:blipFill>
        <p:spPr bwMode="auto">
          <a:xfrm>
            <a:off x="6125441" y="5085184"/>
            <a:ext cx="2880000" cy="146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13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49006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РЕЗУЛЬТАТЫ ХОЗДОГОВОРНЫХ </a:t>
            </a:r>
            <a:r>
              <a:rPr lang="ru-RU" sz="2800" dirty="0" smtClean="0"/>
              <a:t>НИР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231146"/>
              </p:ext>
            </p:extLst>
          </p:nvPr>
        </p:nvGraphicFramePr>
        <p:xfrm>
          <a:off x="251520" y="908720"/>
          <a:ext cx="8712968" cy="5500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976"/>
                <a:gridCol w="4703084"/>
                <a:gridCol w="1901908"/>
              </a:tblGrid>
              <a:tr h="123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Заказчик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Тема НИР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Руководитель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  <a:tr h="1236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2016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БГРЭ АК «АЛРОСА» ПАО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Оценка состояния экосистем особо охраняемой природной территории – ресурсного резервата «</a:t>
                      </a:r>
                      <a:r>
                        <a:rPr lang="ru-RU" sz="1100" dirty="0" err="1">
                          <a:effectLst/>
                        </a:rPr>
                        <a:t>Очума</a:t>
                      </a:r>
                      <a:r>
                        <a:rPr lang="ru-RU" sz="1100" dirty="0">
                          <a:effectLst/>
                        </a:rPr>
                        <a:t>» в </a:t>
                      </a:r>
                      <a:r>
                        <a:rPr lang="ru-RU" sz="1100" dirty="0" err="1">
                          <a:effectLst/>
                        </a:rPr>
                        <a:t>Сунтарском</a:t>
                      </a:r>
                      <a:r>
                        <a:rPr lang="ru-RU" sz="1100" dirty="0">
                          <a:effectLst/>
                        </a:rPr>
                        <a:t> улусе и разработка рекомендаций для изменения его зональности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д.б.н., </a:t>
                      </a:r>
                      <a:r>
                        <a:rPr lang="ru-RU" sz="1100" dirty="0" err="1">
                          <a:effectLst/>
                        </a:rPr>
                        <a:t>Вольперт</a:t>
                      </a:r>
                      <a:r>
                        <a:rPr lang="ru-RU" sz="1100" dirty="0">
                          <a:effectLst/>
                        </a:rPr>
                        <a:t> Я.Л. 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  <a:tr h="370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АО «Алмазы </a:t>
                      </a:r>
                      <a:r>
                        <a:rPr lang="ru-RU" sz="1100" dirty="0" err="1" smtClean="0">
                          <a:effectLst/>
                        </a:rPr>
                        <a:t>Анабара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Биологическая рекультивация нарушенных земель на производственных участках </a:t>
                      </a:r>
                      <a:r>
                        <a:rPr lang="ru-RU" sz="1100" dirty="0" err="1">
                          <a:effectLst/>
                        </a:rPr>
                        <a:t>Эбелях</a:t>
                      </a:r>
                      <a:r>
                        <a:rPr lang="ru-RU" sz="1100" dirty="0">
                          <a:effectLst/>
                        </a:rPr>
                        <a:t>, Моргогор, исток прииска </a:t>
                      </a:r>
                      <a:r>
                        <a:rPr lang="ru-RU" sz="1100" dirty="0" err="1">
                          <a:effectLst/>
                        </a:rPr>
                        <a:t>Маят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к.б.н., Легостаева Я.Б. 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  <a:tr h="370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МР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 err="1" smtClean="0">
                          <a:effectLst/>
                        </a:rPr>
                        <a:t>Нюрбинский</a:t>
                      </a:r>
                      <a:r>
                        <a:rPr lang="ru-RU" sz="1100" dirty="0" smtClean="0">
                          <a:effectLst/>
                        </a:rPr>
                        <a:t> район»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Комплексное эколого-биологическое и социальное обоснование придания статуса особо охраняемой природной территории «</a:t>
                      </a:r>
                      <a:r>
                        <a:rPr lang="ru-RU" sz="1100" dirty="0" err="1">
                          <a:effectLst/>
                        </a:rPr>
                        <a:t>Сата</a:t>
                      </a:r>
                      <a:r>
                        <a:rPr lang="ru-RU" sz="1100" dirty="0">
                          <a:effectLst/>
                        </a:rPr>
                        <a:t>» и «</a:t>
                      </a:r>
                      <a:r>
                        <a:rPr lang="ru-RU" sz="1100" dirty="0" err="1">
                          <a:effectLst/>
                        </a:rPr>
                        <a:t>Марха</a:t>
                      </a:r>
                      <a:r>
                        <a:rPr lang="ru-RU" sz="1100" dirty="0">
                          <a:effectLst/>
                        </a:rPr>
                        <a:t>» МР </a:t>
                      </a:r>
                      <a:r>
                        <a:rPr lang="ru-RU" sz="1100" dirty="0" err="1">
                          <a:effectLst/>
                        </a:rPr>
                        <a:t>Нюрбинского</a:t>
                      </a:r>
                      <a:r>
                        <a:rPr lang="ru-RU" sz="1100" dirty="0">
                          <a:effectLst/>
                        </a:rPr>
                        <a:t> района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к.б.н., Данилов П.П. 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  <a:tr h="1236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2017 год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ООО «</a:t>
                      </a:r>
                      <a:r>
                        <a:rPr lang="ru-RU" sz="1100" dirty="0" err="1" smtClean="0">
                          <a:effectLst/>
                        </a:rPr>
                        <a:t>Востокинжиниринг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Экологическое сопровождение ГРР на участке «Буранный» </a:t>
                      </a:r>
                      <a:r>
                        <a:rPr lang="ru-RU" sz="1100" dirty="0" err="1">
                          <a:effectLst/>
                        </a:rPr>
                        <a:t>Томторского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редкометального</a:t>
                      </a:r>
                      <a:r>
                        <a:rPr lang="ru-RU" sz="1100" dirty="0">
                          <a:effectLst/>
                        </a:rPr>
                        <a:t> месторождения руд ниобия, редкоземельных элементов, скандия и попутных компонентов. VII этап: Разработка материалов к разделу «Мероприятия по охране окружающей среды» к горнотехнической части ТЭО кондиций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к.б.н., Легостаева Я.Б. 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  <a:tr h="24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АО «</a:t>
                      </a:r>
                      <a:r>
                        <a:rPr lang="ru-RU" sz="1100" dirty="0" err="1">
                          <a:effectLst/>
                        </a:rPr>
                        <a:t>Алданзолото</a:t>
                      </a:r>
                      <a:r>
                        <a:rPr lang="ru-RU" sz="1100" dirty="0">
                          <a:effectLst/>
                        </a:rPr>
                        <a:t>» ГРК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Исследование современного состояния </a:t>
                      </a:r>
                      <a:r>
                        <a:rPr lang="ru-RU" sz="1100" dirty="0" err="1">
                          <a:effectLst/>
                        </a:rPr>
                        <a:t>гидробиоценоза</a:t>
                      </a:r>
                      <a:r>
                        <a:rPr lang="ru-RU" sz="1100" dirty="0">
                          <a:effectLst/>
                        </a:rPr>
                        <a:t> реки Большой Куранах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д.б.н., проф. Миронова С.И.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  <a:tr h="123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АО «</a:t>
                      </a:r>
                      <a:r>
                        <a:rPr lang="ru-RU" sz="1100" dirty="0" err="1">
                          <a:effectLst/>
                        </a:rPr>
                        <a:t>Алданзолото</a:t>
                      </a:r>
                      <a:r>
                        <a:rPr lang="ru-RU" sz="1100" dirty="0">
                          <a:effectLst/>
                        </a:rPr>
                        <a:t>» ГРК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Реконструкция </a:t>
                      </a:r>
                      <a:r>
                        <a:rPr lang="ru-RU" sz="1100" dirty="0" err="1">
                          <a:effectLst/>
                        </a:rPr>
                        <a:t>хвостохранилища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Куранахской</a:t>
                      </a:r>
                      <a:r>
                        <a:rPr lang="ru-RU" sz="1100" dirty="0">
                          <a:effectLst/>
                        </a:rPr>
                        <a:t> ЗИФ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</a:rPr>
                        <a:t>к.т.н. Иванов В.В.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  <a:tr h="1236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effectLst/>
                        </a:rPr>
                        <a:t>2018 год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ПАО «АЛРОСА Нюрба»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Мониторинг состояния наземных и водных экосистем в зоне влияния </a:t>
                      </a:r>
                      <a:r>
                        <a:rPr lang="ru-RU" sz="1100" dirty="0" err="1">
                          <a:effectLst/>
                        </a:rPr>
                        <a:t>НГОКа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д.б.н., </a:t>
                      </a:r>
                      <a:r>
                        <a:rPr lang="ru-RU" sz="1100" kern="100" dirty="0" err="1">
                          <a:effectLst/>
                        </a:rPr>
                        <a:t>Вольперт</a:t>
                      </a:r>
                      <a:r>
                        <a:rPr lang="ru-RU" sz="1100" kern="100" dirty="0">
                          <a:effectLst/>
                        </a:rPr>
                        <a:t> Я.Л.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  <a:tr h="370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ООО «КОЛМАР»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Исследования </a:t>
                      </a:r>
                      <a:r>
                        <a:rPr lang="ru-RU" sz="1100" dirty="0" smtClean="0">
                          <a:effectLst/>
                        </a:rPr>
                        <a:t>рек </a:t>
                      </a:r>
                      <a:r>
                        <a:rPr lang="ru-RU" sz="1100" dirty="0">
                          <a:effectLst/>
                        </a:rPr>
                        <a:t>Чульман и </a:t>
                      </a:r>
                      <a:r>
                        <a:rPr lang="ru-RU" sz="1100" dirty="0" err="1">
                          <a:effectLst/>
                        </a:rPr>
                        <a:t>Тимптон</a:t>
                      </a:r>
                      <a:r>
                        <a:rPr lang="ru-RU" sz="1100" dirty="0">
                          <a:effectLst/>
                        </a:rPr>
                        <a:t> с целью определения возможности искусственного воспроизводства водных биологических ресурсов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00" dirty="0" err="1">
                          <a:effectLst/>
                        </a:rPr>
                        <a:t>н.с</a:t>
                      </a:r>
                      <a:r>
                        <a:rPr lang="ru-RU" sz="1100" kern="100" dirty="0">
                          <a:effectLst/>
                        </a:rPr>
                        <a:t>. </a:t>
                      </a:r>
                      <a:r>
                        <a:rPr lang="ru-RU" sz="1100" kern="100" dirty="0" smtClean="0">
                          <a:effectLst/>
                        </a:rPr>
                        <a:t>Соломонов  Н.М.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  <a:tr h="284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ООО «КОЛМАР»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Комлексные</a:t>
                      </a:r>
                      <a:r>
                        <a:rPr lang="ru-RU" sz="1100" kern="1200" dirty="0">
                          <a:effectLst/>
                        </a:rPr>
                        <a:t> научные исследования экосистем реки Чульман и ручья </a:t>
                      </a:r>
                      <a:r>
                        <a:rPr lang="ru-RU" sz="1100" kern="1200" dirty="0" err="1" smtClean="0">
                          <a:effectLst/>
                        </a:rPr>
                        <a:t>Дежневка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к.т.н. Иванов В.В.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 anchor="ctr"/>
                </a:tc>
              </a:tr>
              <a:tr h="284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МР </a:t>
                      </a:r>
                      <a:r>
                        <a:rPr lang="ru-RU" sz="1100" dirty="0" smtClean="0">
                          <a:effectLst/>
                        </a:rPr>
                        <a:t>«</a:t>
                      </a:r>
                      <a:r>
                        <a:rPr lang="ru-RU" sz="1100" dirty="0" err="1" smtClean="0">
                          <a:effectLst/>
                        </a:rPr>
                        <a:t>Нюрбинский</a:t>
                      </a:r>
                      <a:r>
                        <a:rPr lang="ru-RU" sz="1100" dirty="0" smtClean="0">
                          <a:effectLst/>
                        </a:rPr>
                        <a:t> район»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Экологический мониторинг водных экосистем р. Вилюй на участке от устья р. </a:t>
                      </a:r>
                      <a:r>
                        <a:rPr lang="ru-RU" sz="1100" kern="1200" dirty="0" err="1">
                          <a:effectLst/>
                        </a:rPr>
                        <a:t>Марха</a:t>
                      </a:r>
                      <a:r>
                        <a:rPr lang="ru-RU" sz="1100" kern="1200" dirty="0">
                          <a:effectLst/>
                        </a:rPr>
                        <a:t> до устья </a:t>
                      </a:r>
                      <a:r>
                        <a:rPr lang="ru-RU" sz="1100" kern="1200" dirty="0" smtClean="0">
                          <a:effectLst/>
                        </a:rPr>
                        <a:t>р. </a:t>
                      </a:r>
                      <a:r>
                        <a:rPr lang="ru-RU" sz="1100" kern="1200" dirty="0" err="1" smtClean="0">
                          <a:effectLst/>
                        </a:rPr>
                        <a:t>Тюкян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effectLst/>
                        </a:rPr>
                        <a:t>к.г.н</a:t>
                      </a:r>
                      <a:r>
                        <a:rPr lang="ru-RU" sz="1100" kern="1200" dirty="0">
                          <a:effectLst/>
                        </a:rPr>
                        <a:t>. Ксенофонтова М.И.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 anchor="ctr"/>
                </a:tc>
              </a:tr>
              <a:tr h="494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ОАО «ЯНОЛОВО»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Оценка фонового состояния и разработка программы мониторинга природной среды в пределах лицензионного участка по лицензии на право пользования недрами ЯКУ 04241 ТЭ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</a:rPr>
                        <a:t>к.б.н. Петров А.А.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48" marR="39748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8</a:t>
            </a:fld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26789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700808"/>
            <a:ext cx="8229600" cy="4369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ВЫИГРАННЫЕ ГРАНТЫ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09204"/>
              </p:ext>
            </p:extLst>
          </p:nvPr>
        </p:nvGraphicFramePr>
        <p:xfrm>
          <a:off x="251520" y="2204864"/>
          <a:ext cx="8640959" cy="4539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915"/>
                <a:gridCol w="4550187"/>
                <a:gridCol w="1032369"/>
                <a:gridCol w="1597488"/>
              </a:tblGrid>
              <a:tr h="39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Фонд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Название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+mj-lt"/>
                        </a:rPr>
                        <a:t>Срок исполнения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+mj-lt"/>
                        </a:rPr>
                        <a:t>Руководитель/</a:t>
                      </a:r>
                      <a:endParaRPr lang="ru-RU" sz="12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+mj-lt"/>
                        </a:rPr>
                        <a:t>получатель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 anchor="ctr"/>
                </a:tc>
              </a:tr>
              <a:tr h="15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НОФМУ РС(Я)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Грант Академической мобильности </a:t>
                      </a: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2016 г.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j-lt"/>
                        </a:rPr>
                        <a:t>Гололобова </a:t>
                      </a:r>
                      <a:r>
                        <a:rPr lang="ru-RU" sz="1200" kern="1200" dirty="0">
                          <a:effectLst/>
                          <a:latin typeface="+mj-lt"/>
                        </a:rPr>
                        <a:t>А.Г.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20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НОФМУ РС(Я)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Грант Академической мобильности </a:t>
                      </a: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2016 г.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j-lt"/>
                        </a:rPr>
                        <a:t>Ксенофонтова М.И.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20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НОФМУ РС(Я)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Грант Академической мобильности </a:t>
                      </a: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2016 г.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Петров А.А.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20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НОФМУ РС(Я)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Грант Академической мобильности </a:t>
                      </a: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2016 г.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j-lt"/>
                        </a:rPr>
                        <a:t>Сидоров М.М.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20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НОФМУ РС(Я)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Грант Академической мобильности </a:t>
                      </a: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2016 г.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Сивцева Н.Е.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59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Грант РФФИ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«Механизмы 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взаимодействия поверхностных и подземных вод в малых речных бассейнах с многолетнемерзлыми породами на основе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трассерных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методов исследования» </a:t>
                      </a: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2017 г.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Легостаева Я.Б., Ксенофонтова </a:t>
                      </a:r>
                      <a:r>
                        <a:rPr lang="ru-RU" sz="1200" kern="1200" dirty="0" smtClean="0">
                          <a:effectLst/>
                          <a:latin typeface="+mj-lt"/>
                        </a:rPr>
                        <a:t>М.И.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j-lt"/>
                          <a:ea typeface="Times New Roman"/>
                        </a:rPr>
                        <a:t>(участие)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20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"ФУЛБРАЙТ"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Грант Института международного образования программы </a:t>
                      </a:r>
                      <a:r>
                        <a:rPr lang="ru-RU" sz="1200" kern="1200" dirty="0">
                          <a:effectLst/>
                          <a:latin typeface="+mj-lt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2017 г.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j-lt"/>
                        </a:rPr>
                        <a:t>Гололобова </a:t>
                      </a:r>
                      <a:r>
                        <a:rPr lang="ru-RU" sz="1200" kern="1200" dirty="0">
                          <a:effectLst/>
                          <a:latin typeface="+mj-lt"/>
                        </a:rPr>
                        <a:t>А.Г.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20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НОФМУ РС(Я)</a:t>
                      </a:r>
                      <a:endParaRPr lang="ru-RU" sz="12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Грант Академической 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мобильности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2017 г.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Гололобова А.Г.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59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Грант </a:t>
                      </a:r>
                      <a:r>
                        <a:rPr lang="ru-RU" sz="1200" kern="1200" dirty="0" smtClean="0">
                          <a:effectLst/>
                          <a:latin typeface="+mj-lt"/>
                        </a:rPr>
                        <a:t>РФФИ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Изучение влияния орошения на почву и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биопродуктивность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кормовых культур в Центральной Якутии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2015-2017 гг.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Саввинов Д.Д.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608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Грант РФФИ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Разработка методологии оценки ущерба коренным малочисленным народам Севера при промышленном освоении территорий традиционного </a:t>
                      </a:r>
                      <a:r>
                        <a:rPr lang="ru-RU" sz="1200" kern="1200" dirty="0" smtClean="0">
                          <a:effectLst/>
                          <a:latin typeface="+mj-lt"/>
                        </a:rPr>
                        <a:t>природопользования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2017-2019 гг.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+mj-lt"/>
                        </a:rPr>
                        <a:t>Величенко В.В</a:t>
                      </a:r>
                      <a:r>
                        <a:rPr lang="ru-RU" sz="1200" kern="1200" dirty="0" smtClean="0">
                          <a:effectLst/>
                          <a:latin typeface="+mj-lt"/>
                        </a:rPr>
                        <a:t>. 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  <a:tr h="608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Грант РФФИ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Анализ и прогноз </a:t>
                      </a:r>
                      <a:r>
                        <a:rPr lang="ru-RU" sz="1200" dirty="0" err="1" smtClean="0">
                          <a:effectLst/>
                          <a:latin typeface="+mj-lt"/>
                          <a:ea typeface="Times New Roman"/>
                        </a:rPr>
                        <a:t>полихимического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 загрязнения криогенных почв и верхнего слоя многолетней мерзлоты в условиях глобальных изменений климата и локальных антропогенных воздействий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2019-2021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Данилов П.П. (участие)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02080"/>
              </p:ext>
            </p:extLst>
          </p:nvPr>
        </p:nvGraphicFramePr>
        <p:xfrm>
          <a:off x="293194" y="676904"/>
          <a:ext cx="3034680" cy="1108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496"/>
                <a:gridCol w="165618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j-lt"/>
                        </a:rPr>
                        <a:t>Год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+mj-lt"/>
                        </a:rPr>
                        <a:t>Количество поданных заявок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 anchor="ctr"/>
                </a:tc>
              </a:tr>
              <a:tr h="200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2016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13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5767" marR="35767" marT="7153" marB="7153"/>
                </a:tc>
              </a:tr>
              <a:tr h="200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2017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5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5767" marR="35767" marT="7153" marB="7153"/>
                </a:tc>
              </a:tr>
              <a:tr h="200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2018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5767" marR="35767" marT="7153" marB="71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12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35767" marR="35767" marT="7153" marB="7153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491880" y="643210"/>
            <a:ext cx="5061248" cy="76956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ПОДАННЫЕ ЗАЯВКИ НА УЧАСТИЕ В КОНКУРСАХ </a:t>
            </a:r>
            <a:r>
              <a:rPr lang="ru-RU" sz="2400" dirty="0" smtClean="0"/>
              <a:t>(</a:t>
            </a:r>
            <a:r>
              <a:rPr lang="ru-RU" sz="2400" dirty="0"/>
              <a:t>РНФ, РФФИ и др.)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/>
              <a:t>9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9005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1139</TotalTime>
  <Words>5665</Words>
  <Application>Microsoft Office PowerPoint</Application>
  <PresentationFormat>Экран (4:3)</PresentationFormat>
  <Paragraphs>739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ИТОГИ НАУЧНОЙ ДЕЯТЕЛЬНОСТИ НИИ ПРИКЛАДНОЙ ЭКОЛОГИИ СЕВЕРА СВФУ ИМ. ПРОФ. Д.Д. САВВИНОВА СВФУ ЗА 2016-2018 ГГ.</vt:lpstr>
      <vt:lpstr>Научные исследования в нашем Институте проводятся по трём из 13-ти укрупненных научных направлений Университета</vt:lpstr>
      <vt:lpstr>Структурные подразделения НИИПЭС</vt:lpstr>
      <vt:lpstr>Кадровый состав НИИПЭС</vt:lpstr>
      <vt:lpstr>ТЕМАТИЧЕСКИЙ ПЛАН</vt:lpstr>
      <vt:lpstr>Презентация PowerPoint</vt:lpstr>
      <vt:lpstr>Презентация PowerPoint</vt:lpstr>
      <vt:lpstr>ОСНОВНЫЕ РЕЗУЛЬТАТЫ ХОЗДОГОВОРНЫХ НИР</vt:lpstr>
      <vt:lpstr>ВЫИГРАННЫЕ ГРАНТЫ</vt:lpstr>
      <vt:lpstr>ОБЪЕМЫ ФИНАНСИРОВАНИЯ </vt:lpstr>
      <vt:lpstr>ПУБЛИКАЦИИ НИИПЭС СВФУ 2016-2018 ГГ.</vt:lpstr>
      <vt:lpstr>МОНОГРАФИИ</vt:lpstr>
      <vt:lpstr>ЗАЩИТЫ ДИССЕРТАЦИЙ</vt:lpstr>
      <vt:lpstr>ПОВЫШЕНИЕ КВАЛИФИКАЦИИ</vt:lpstr>
      <vt:lpstr>СОИСКАТЕЛИ НИИПЭС СВФУ</vt:lpstr>
      <vt:lpstr>МЕЖДУНАРОДНЫЙ ЦЕНТР КОЛЛЕКТИВНОГО ПОЛЬЗОВАНИЯ «МОЛЕКУЛЯРНАЯ ПАЛЕОНТОЛОГИЯ» (МЦКП)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МЕРОПРИЯТИЙ </vt:lpstr>
      <vt:lpstr>УЧАСТИЕ В МЕРОПРИЯТИЯХ, 2016-2018 гг.</vt:lpstr>
      <vt:lpstr>СОГЛАШЕНИЯ О СОТРУДНИЧЕСТВЕ</vt:lpstr>
      <vt:lpstr>ЭКСПЕДИЦИОННАЯ РАБОТА</vt:lpstr>
      <vt:lpstr>Презентация PowerPoint</vt:lpstr>
      <vt:lpstr>ЭКСПЕДИЦИЯ В ОЙМЯКОН</vt:lpstr>
      <vt:lpstr>РОССИЙСКО-ЯПОНСКАЯ ПАЛЕОЭКОЛОГИЧЕСКАЯ ЭКСПЕДИЦИЯ НА ТЕРРИТОРИИ ВЕРХОЯНСКОГО УЛУСА</vt:lpstr>
      <vt:lpstr>НАУЧНАЯ ШКОЛА Д.Д. САВВИНОВА</vt:lpstr>
      <vt:lpstr>ЭКСПЕРТНАЯ ДЕЯТЕЛЬНОСТЬ</vt:lpstr>
      <vt:lpstr>ПРЕДСТАВИТЕЛЬСТВО УЧЕНЫХ НИИПЭС СВФУ</vt:lpstr>
      <vt:lpstr>ШЕФСКАЯ ПОМОЩЬ</vt:lpstr>
      <vt:lpstr>Участие НИИПЭС в разработке «СТРАТЕГИИ РАЗВИТИЯ НАУЧНОЙ ДЕЯТЕЛЬНОСТИ СВФУ ДО 2030 г.»</vt:lpstr>
      <vt:lpstr>УЧАСТИЕ В ПРОЕКТЕ УНИВЕРСИТЕТА НАУЧНЫЙ ЦЕНТР МИРОВОГО УРОВНЯ  (НЦМУ) «ЭКОАРКТИКА»</vt:lpstr>
      <vt:lpstr>УЧАСТИЕ В НАЦИОНАЛЬНОМ ПРОЕКТЕ «ЭКОЛОГИЯ»  В 2019 ГОДУ</vt:lpstr>
      <vt:lpstr>МЕРОПРИЯТИЯ, НАПРАВЛЕННЫЕ НА ПОВЫШЕНИЕ ЭФФЕКТИВНОСТИ РАБОТЫ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НАУЧНОЙ ДЕЯТЕЛЬНОСТИ НИИ ПРИКЛАДНОЙ ЭКОЛОГИИ СЕВЕРА СВФУ ИМ. ПРОФ. Д.Д. САВВИНОВА СВФУ ЗА 2016-2018 ГГ.</dc:title>
  <dc:creator>1</dc:creator>
  <cp:lastModifiedBy>КГФ-625</cp:lastModifiedBy>
  <cp:revision>86</cp:revision>
  <dcterms:created xsi:type="dcterms:W3CDTF">2019-02-25T02:31:48Z</dcterms:created>
  <dcterms:modified xsi:type="dcterms:W3CDTF">2019-03-05T01:51:48Z</dcterms:modified>
</cp:coreProperties>
</file>